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2" r:id="rId1"/>
  </p:sldMasterIdLst>
  <p:notesMasterIdLst>
    <p:notesMasterId r:id="rId29"/>
  </p:notesMasterIdLst>
  <p:sldIdLst>
    <p:sldId id="395"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7" r:id="rId21"/>
    <p:sldId id="401" r:id="rId22"/>
    <p:sldId id="402" r:id="rId23"/>
    <p:sldId id="403" r:id="rId24"/>
    <p:sldId id="278" r:id="rId25"/>
    <p:sldId id="265" r:id="rId26"/>
    <p:sldId id="266" r:id="rId27"/>
    <p:sldId id="40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60"/>
  </p:normalViewPr>
  <p:slideViewPr>
    <p:cSldViewPr snapToGrid="0">
      <p:cViewPr varScale="1">
        <p:scale>
          <a:sx n="59" d="100"/>
          <a:sy n="59" d="100"/>
        </p:scale>
        <p:origin x="8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C71D3-3A84-419A-8044-935E56B41B23}"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868E7-1A4B-448A-AA5A-4C0E296963B6}" type="slidenum">
              <a:rPr lang="en-US" smtClean="0"/>
              <a:t>‹#›</a:t>
            </a:fld>
            <a:endParaRPr lang="en-US"/>
          </a:p>
        </p:txBody>
      </p:sp>
    </p:spTree>
    <p:extLst>
      <p:ext uri="{BB962C8B-B14F-4D97-AF65-F5344CB8AC3E}">
        <p14:creationId xmlns:p14="http://schemas.microsoft.com/office/powerpoint/2010/main" val="1349465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27</a:t>
            </a:fld>
            <a:endParaRPr lang="en-US" dirty="0"/>
          </a:p>
        </p:txBody>
      </p:sp>
    </p:spTree>
    <p:extLst>
      <p:ext uri="{BB962C8B-B14F-4D97-AF65-F5344CB8AC3E}">
        <p14:creationId xmlns:p14="http://schemas.microsoft.com/office/powerpoint/2010/main" val="2810189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5/7/2024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8317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469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2956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987528D-293D-419F-B6B1-A104443B2F8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a:extLst>
              <a:ext uri="{FF2B5EF4-FFF2-40B4-BE49-F238E27FC236}">
                <a16:creationId xmlns:a16="http://schemas.microsoft.com/office/drawing/2014/main" id="{AA467263-FC60-4269-BE10-A00F3AE96AB9}"/>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ight Triangle 52">
            <a:extLst>
              <a:ext uri="{FF2B5EF4-FFF2-40B4-BE49-F238E27FC236}">
                <a16:creationId xmlns:a16="http://schemas.microsoft.com/office/drawing/2014/main" id="{0A2143FD-5B7E-4844-9056-07C72D17C935}"/>
              </a:ext>
              <a:ext uri="{C183D7F6-B498-43B3-948B-1728B52AA6E4}">
                <adec:decorative xmlns:adec="http://schemas.microsoft.com/office/drawing/2017/decorative" val="1"/>
              </a:ext>
            </a:extLst>
          </p:cNvPr>
          <p:cNvSpPr/>
          <p:nvPr userDrawn="1"/>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lowchart: Document 53">
            <a:extLst>
              <a:ext uri="{FF2B5EF4-FFF2-40B4-BE49-F238E27FC236}">
                <a16:creationId xmlns:a16="http://schemas.microsoft.com/office/drawing/2014/main" id="{FD193356-2BA7-4BBE-A881-735188BBDB3F}"/>
              </a:ext>
              <a:ext uri="{C183D7F6-B498-43B3-948B-1728B52AA6E4}">
                <adec:decorative xmlns:adec="http://schemas.microsoft.com/office/drawing/2017/decorative" val="1"/>
              </a:ext>
            </a:extLst>
          </p:cNvPr>
          <p:cNvSpPr/>
          <p:nvPr userDrawn="1"/>
        </p:nvSpPr>
        <p:spPr>
          <a:xfrm rot="5400000">
            <a:off x="7455724" y="2105114"/>
            <a:ext cx="6858000" cy="2647778"/>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5" name="Group 54">
            <a:extLst>
              <a:ext uri="{FF2B5EF4-FFF2-40B4-BE49-F238E27FC236}">
                <a16:creationId xmlns:a16="http://schemas.microsoft.com/office/drawing/2014/main" id="{BABB6A4E-AAF5-46BC-AF70-EFB826898F06}"/>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56" name="Straight Connector 55">
              <a:extLst>
                <a:ext uri="{FF2B5EF4-FFF2-40B4-BE49-F238E27FC236}">
                  <a16:creationId xmlns:a16="http://schemas.microsoft.com/office/drawing/2014/main" id="{5098CE0A-07AF-475D-847B-BC2C09B11257}"/>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AF8888-5C58-4210-9B6C-8453116F89D7}"/>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5DA967-527D-4EF5-BC5B-C9A4D0AE670B}"/>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4B90F1-FA63-44F8-AFBD-EAA664F2668D}"/>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9BC52E-5A86-4380-BDBD-4A8C8F79F3DA}"/>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518DD47-B72F-4572-8652-594CB38C7C77}"/>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BB75A49-D451-4D82-A22C-FF0946E6DED9}"/>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CB1FB9-CC9B-48F2-90C3-821F3F616C17}"/>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D00A7D-DC23-4315-9EC0-B669EB491DB1}"/>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E76C2DE-1D31-4289-AE7D-6C34B9BEE7E0}"/>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2E9492-F409-482D-B645-10FF6AC41AF9}"/>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DC565F-0CA2-4501-8213-735FFE3DF6B3}"/>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5A3D38-7FDD-4709-88C6-590F3E5AEA78}"/>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34FB10-A2A2-42BE-89D3-59CDCDF82CEB}"/>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0EB0B65-231B-4586-AB6F-5AB3DE9FAADA}"/>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19DB94B-4BD3-4672-BD6B-3994D5B9CE77}"/>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806E7D0-A3FD-43BC-B099-D9AD77116FD8}"/>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D3F4C0-B895-47F1-B38A-1D86C2396A92}"/>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FA5DF4-DE8F-4EF8-BC50-0BDA1ED6BA11}"/>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1CF04F-8C94-4781-839F-DCABB2D7BC97}"/>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8DF419-049D-4C31-BE0A-E5F9FADA5100}"/>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619C9CF-0817-4920-8D58-4983252BD91C}"/>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A5B031B-FA3D-4738-BB48-5143A29B8002}"/>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D8098E-5CEA-4903-A146-23D553F698E1}"/>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900A38-58AC-40D4-896C-5B66E9712355}"/>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3E623E7-180E-4DB5-91B3-48CE8414D8BA}"/>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C3F2957-4A6D-4C53-A2BC-0ED300AE530D}"/>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9A34577-91E4-43A1-965D-0E340D1398EA}"/>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7E108E-58D2-4FB5-AFA0-27A86DA9630B}"/>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8B22350-AB76-4020-9872-4E63DFBF96A3}"/>
              </a:ext>
            </a:extLst>
          </p:cNvPr>
          <p:cNvSpPr>
            <a:spLocks noGrp="1"/>
          </p:cNvSpPr>
          <p:nvPr>
            <p:ph type="title" hasCustomPrompt="1"/>
          </p:nvPr>
        </p:nvSpPr>
        <p:spPr>
          <a:xfrm>
            <a:off x="444604" y="689389"/>
            <a:ext cx="5465225" cy="2637455"/>
          </a:xfrm>
          <a:prstGeom prst="rect">
            <a:avLst/>
          </a:prstGeom>
        </p:spPr>
        <p:txBody>
          <a:bodyPr anchor="b"/>
          <a:lstStyle>
            <a:lvl1pPr>
              <a:defRPr>
                <a:solidFill>
                  <a:schemeClr val="tx2"/>
                </a:solidFill>
              </a:defRPr>
            </a:lvl1pPr>
          </a:lstStyle>
          <a:p>
            <a:r>
              <a:rPr lang="en-US" dirty="0"/>
              <a:t>Click to add title</a:t>
            </a:r>
          </a:p>
        </p:txBody>
      </p:sp>
      <p:sp>
        <p:nvSpPr>
          <p:cNvPr id="86" name="Subtitle 2">
            <a:extLst>
              <a:ext uri="{FF2B5EF4-FFF2-40B4-BE49-F238E27FC236}">
                <a16:creationId xmlns:a16="http://schemas.microsoft.com/office/drawing/2014/main" id="{89A872D6-4D76-4CD1-9873-C29D72DFD68D}"/>
              </a:ext>
            </a:extLst>
          </p:cNvPr>
          <p:cNvSpPr>
            <a:spLocks noGrp="1"/>
          </p:cNvSpPr>
          <p:nvPr>
            <p:ph type="subTitle" idx="1"/>
          </p:nvPr>
        </p:nvSpPr>
        <p:spPr>
          <a:xfrm>
            <a:off x="453142" y="3602038"/>
            <a:ext cx="5414255" cy="1560594"/>
          </a:xfrm>
          <a:prstGeom prst="rect">
            <a:avLst/>
          </a:prstGeom>
        </p:spPr>
        <p:txBody>
          <a:bodyPr/>
          <a:lstStyle>
            <a:lvl1pPr marL="0" indent="0">
              <a:lnSpc>
                <a:spcPct val="100000"/>
              </a:lnSpc>
              <a:buNone/>
              <a:defRPr sz="1800">
                <a:solidFill>
                  <a:schemeClr val="tx2"/>
                </a:solidFill>
              </a:defRPr>
            </a:lvl1pPr>
          </a:lstStyle>
          <a:p>
            <a:pPr algn="l">
              <a:lnSpc>
                <a:spcPct val="110000"/>
              </a:lnSpc>
            </a:pPr>
            <a:r>
              <a:rPr lang="en-US">
                <a:solidFill>
                  <a:schemeClr val="tx2">
                    <a:alpha val="80000"/>
                  </a:schemeClr>
                </a:solidFill>
              </a:rPr>
              <a:t>Click to edit Master subtitle style</a:t>
            </a:r>
            <a:endParaRPr lang="en-US" dirty="0">
              <a:solidFill>
                <a:schemeClr val="tx2">
                  <a:alpha val="80000"/>
                </a:schemeClr>
              </a:solidFill>
            </a:endParaRPr>
          </a:p>
        </p:txBody>
      </p:sp>
      <p:sp>
        <p:nvSpPr>
          <p:cNvPr id="91" name="Date Placeholder 3">
            <a:extLst>
              <a:ext uri="{FF2B5EF4-FFF2-40B4-BE49-F238E27FC236}">
                <a16:creationId xmlns:a16="http://schemas.microsoft.com/office/drawing/2014/main" id="{4986AE78-551F-477B-AF47-E26167A61C65}"/>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a:t>2/2/20XX</a:t>
            </a:r>
            <a:endParaRPr lang="en-US" dirty="0"/>
          </a:p>
        </p:txBody>
      </p:sp>
      <p:sp>
        <p:nvSpPr>
          <p:cNvPr id="47" name="Picture Placeholder 4">
            <a:extLst>
              <a:ext uri="{FF2B5EF4-FFF2-40B4-BE49-F238E27FC236}">
                <a16:creationId xmlns:a16="http://schemas.microsoft.com/office/drawing/2014/main" id="{5C9DFB21-140A-4BCA-8D67-8581312FE9D8}"/>
              </a:ext>
            </a:extLst>
          </p:cNvPr>
          <p:cNvSpPr>
            <a:spLocks noGrp="1"/>
          </p:cNvSpPr>
          <p:nvPr>
            <p:ph type="pic" sz="quarter" idx="15" hasCustomPrompt="1"/>
          </p:nvPr>
        </p:nvSpPr>
        <p:spPr>
          <a:xfrm>
            <a:off x="5996630" y="443884"/>
            <a:ext cx="5909831" cy="5879389"/>
          </a:xfrm>
          <a:prstGeom prst="ellipse">
            <a:avLst/>
          </a:prstGeom>
        </p:spPr>
        <p:txBody>
          <a:bodyPr anchor="ctr"/>
          <a:lstStyle>
            <a:lvl1pPr marL="0" indent="0" algn="ctr">
              <a:buNone/>
              <a:defRPr sz="2000">
                <a:solidFill>
                  <a:schemeClr val="tx1"/>
                </a:solidFill>
              </a:defRPr>
            </a:lvl1pPr>
          </a:lstStyle>
          <a:p>
            <a:r>
              <a:rPr lang="en-US" dirty="0"/>
              <a:t>Click to add photo</a:t>
            </a:r>
          </a:p>
        </p:txBody>
      </p:sp>
      <p:sp>
        <p:nvSpPr>
          <p:cNvPr id="92" name="Footer Placeholder 4">
            <a:extLst>
              <a:ext uri="{FF2B5EF4-FFF2-40B4-BE49-F238E27FC236}">
                <a16:creationId xmlns:a16="http://schemas.microsoft.com/office/drawing/2014/main" id="{19C3F2E1-5471-4835-8A24-5F00674FDEFA}"/>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93" name="Slide Number Placeholder 5">
            <a:extLst>
              <a:ext uri="{FF2B5EF4-FFF2-40B4-BE49-F238E27FC236}">
                <a16:creationId xmlns:a16="http://schemas.microsoft.com/office/drawing/2014/main" id="{24B165E2-B012-4272-BBB2-66D70B29AEDC}"/>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886460931"/>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933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5620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182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6258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6652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606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983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63EFA5E-FA76-400D-B3DC-F0BA90E6D107}" type="datetimeFigureOut">
              <a:rPr lang="en-US" smtClean="0"/>
              <a:t>5/7/2024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9252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D6E9DEC-419B-4CC5-A080-3B06BD5A8291}" type="datetimeFigureOut">
              <a:rPr lang="en-US" smtClean="0"/>
              <a:t>5/7/2024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65646"/>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proxy.library.mcgill.ca/login?url=https://www.sciencedirect.com/referencework/9780080931395/encyclopedia-of-agriculture-and-food-systems" TargetMode="External"/><Relationship Id="rId7" Type="http://schemas.openxmlformats.org/officeDocument/2006/relationships/image" Target="../media/image28.svg"/><Relationship Id="rId2" Type="http://schemas.openxmlformats.org/officeDocument/2006/relationships/hyperlink" Target="https://proxy.library.mcgill.ca/login?url=http://www.cabi.org/cabebooks/ebook/20113297684" TargetMode="Externa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hyperlink" Target="https://khetibuddy.com/products/farm-management/%20-%20:~:text=Farm%20management%20software%20can%20help,reduced%20costs%2C%20and%20improved%20yields." TargetMode="External"/><Relationship Id="rId4" Type="http://schemas.openxmlformats.org/officeDocument/2006/relationships/hyperlink" Target="https://www.scribd.com/document/455028052/agri-farm-management-syste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BEBB0E-CC44-4542-8DF5-C4FC8B137BF6}"/>
              </a:ext>
            </a:extLst>
          </p:cNvPr>
          <p:cNvSpPr txBox="1">
            <a:spLocks/>
          </p:cNvSpPr>
          <p:nvPr/>
        </p:nvSpPr>
        <p:spPr>
          <a:xfrm>
            <a:off x="2779060" y="-43133"/>
            <a:ext cx="6042688" cy="1308847"/>
          </a:xfrm>
          <a:prstGeom prst="rect">
            <a:avLst/>
          </a:prstGeom>
        </p:spPr>
        <p:txBody>
          <a:bodyPr anchor="b">
            <a:normAutofit fontScale="97500"/>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r>
              <a:rPr lang="en-US" sz="3100" b="1" kern="100" spc="50" dirty="0">
                <a:ln w="0">
                  <a:solidFill>
                    <a:schemeClr val="tx1">
                      <a:lumMod val="95000"/>
                      <a:lumOff val="5000"/>
                    </a:schemeClr>
                  </a:solidFill>
                </a:ln>
                <a:solidFill>
                  <a:schemeClr val="bg2">
                    <a:lumMod val="10000"/>
                  </a:schemeClr>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t>A Project Report on</a:t>
            </a:r>
            <a:br>
              <a:rPr lang="en-IN" sz="1800" b="1" kern="100" spc="50" dirty="0">
                <a:ln w="0">
                  <a:solidFill>
                    <a:schemeClr val="tx1">
                      <a:lumMod val="95000"/>
                      <a:lumOff val="5000"/>
                    </a:schemeClr>
                  </a:solidFill>
                </a:ln>
                <a:solidFill>
                  <a:schemeClr val="bg2">
                    <a:lumMod val="10000"/>
                  </a:schemeClr>
                </a:solidFill>
                <a:effectLst>
                  <a:innerShdw blurRad="63500" dist="50800" dir="13500000">
                    <a:srgbClr val="000000">
                      <a:alpha val="50000"/>
                    </a:srgbClr>
                  </a:innerShdw>
                </a:effectLst>
                <a:latin typeface="Times New Roman" panose="02020603050405020304" pitchFamily="18" charset="0"/>
                <a:ea typeface="Times New Roman" panose="02020603050405020304" pitchFamily="18" charset="0"/>
              </a:rPr>
            </a:br>
            <a:endParaRPr lang="en-IN" b="1" spc="50" dirty="0">
              <a:ln w="0">
                <a:solidFill>
                  <a:schemeClr val="tx1">
                    <a:lumMod val="95000"/>
                    <a:lumOff val="5000"/>
                  </a:schemeClr>
                </a:solidFill>
              </a:ln>
              <a:solidFill>
                <a:schemeClr val="bg2">
                  <a:lumMod val="10000"/>
                </a:schemeClr>
              </a:solidFill>
              <a:effectLst>
                <a:innerShdw blurRad="63500" dist="50800" dir="13500000">
                  <a:srgbClr val="000000">
                    <a:alpha val="50000"/>
                  </a:srgbClr>
                </a:innerShdw>
              </a:effectLst>
            </a:endParaRPr>
          </a:p>
        </p:txBody>
      </p:sp>
      <p:sp>
        <p:nvSpPr>
          <p:cNvPr id="8" name="TextBox 7">
            <a:extLst>
              <a:ext uri="{FF2B5EF4-FFF2-40B4-BE49-F238E27FC236}">
                <a16:creationId xmlns:a16="http://schemas.microsoft.com/office/drawing/2014/main" id="{14B9DA27-EDA4-85E2-81D6-37FC2AB5A360}"/>
              </a:ext>
            </a:extLst>
          </p:cNvPr>
          <p:cNvSpPr txBox="1"/>
          <p:nvPr/>
        </p:nvSpPr>
        <p:spPr>
          <a:xfrm>
            <a:off x="-792679" y="1460124"/>
            <a:ext cx="11340732" cy="1015663"/>
          </a:xfrm>
          <a:prstGeom prst="rect">
            <a:avLst/>
          </a:prstGeom>
          <a:noFill/>
        </p:spPr>
        <p:txBody>
          <a:bodyPr wrap="square">
            <a:spAutoFit/>
          </a:bodyPr>
          <a:lstStyle/>
          <a:p>
            <a:pPr algn="ctr"/>
            <a:r>
              <a:rPr lang="en-US" sz="6000" b="1" u="sng" kern="0" dirty="0">
                <a:solidFill>
                  <a:schemeClr val="accent1">
                    <a:lumMod val="75000"/>
                  </a:schemeClr>
                </a:solidFill>
                <a:effectLst/>
                <a:latin typeface="Algerian" panose="04020705040A02060702" pitchFamily="82" charset="0"/>
                <a:ea typeface="Times New Roman" panose="02020603050405020304" pitchFamily="18" charset="0"/>
              </a:rPr>
              <a:t>Farm-Help Management</a:t>
            </a:r>
            <a:endParaRPr lang="en-IN" sz="16600" u="sng" dirty="0">
              <a:solidFill>
                <a:schemeClr val="accent1">
                  <a:lumMod val="75000"/>
                </a:schemeClr>
              </a:solidFill>
              <a:latin typeface="Algerian" panose="04020705040A02060702" pitchFamily="82" charset="0"/>
            </a:endParaRPr>
          </a:p>
        </p:txBody>
      </p:sp>
      <p:sp>
        <p:nvSpPr>
          <p:cNvPr id="9" name="TextBox 8">
            <a:extLst>
              <a:ext uri="{FF2B5EF4-FFF2-40B4-BE49-F238E27FC236}">
                <a16:creationId xmlns:a16="http://schemas.microsoft.com/office/drawing/2014/main" id="{A8D09966-A3B4-68C9-A9A0-CD5E3A76FAB5}"/>
              </a:ext>
            </a:extLst>
          </p:cNvPr>
          <p:cNvSpPr txBox="1"/>
          <p:nvPr/>
        </p:nvSpPr>
        <p:spPr>
          <a:xfrm>
            <a:off x="-658496" y="2894174"/>
            <a:ext cx="9968754" cy="1069652"/>
          </a:xfrm>
          <a:prstGeom prst="rect">
            <a:avLst/>
          </a:prstGeom>
          <a:noFill/>
        </p:spPr>
        <p:txBody>
          <a:bodyPr wrap="square">
            <a:spAutoFit/>
          </a:bodyPr>
          <a:lstStyle/>
          <a:p>
            <a:pPr marL="6350" marR="45720" indent="-6350" algn="ctr">
              <a:lnSpc>
                <a:spcPct val="103000"/>
              </a:lnSpc>
              <a:spcAft>
                <a:spcPts val="835"/>
              </a:spcAft>
            </a:pPr>
            <a:r>
              <a:rPr lang="en-US" sz="2800" b="1" u="sng" kern="100" dirty="0">
                <a:solidFill>
                  <a:srgbClr val="000000"/>
                </a:solidFill>
                <a:effectLst/>
                <a:latin typeface="Times New Roman" panose="02020603050405020304" pitchFamily="18" charset="0"/>
                <a:ea typeface="Times New Roman" panose="02020603050405020304" pitchFamily="18" charset="0"/>
              </a:rPr>
              <a:t>SUBMITTED TO</a:t>
            </a:r>
            <a:endParaRPr lang="en-IN" sz="2800" kern="100" dirty="0">
              <a:solidFill>
                <a:srgbClr val="000000"/>
              </a:solidFill>
              <a:effectLst/>
              <a:latin typeface="Times New Roman" panose="02020603050405020304" pitchFamily="18" charset="0"/>
              <a:ea typeface="Times New Roman" panose="02020603050405020304" pitchFamily="18" charset="0"/>
            </a:endParaRPr>
          </a:p>
          <a:p>
            <a:r>
              <a:rPr lang="en-US" sz="2800" b="1" kern="0" dirty="0">
                <a:solidFill>
                  <a:srgbClr val="000000"/>
                </a:solidFill>
                <a:effectLst/>
                <a:latin typeface="Times New Roman" panose="02020603050405020304" pitchFamily="18" charset="0"/>
                <a:ea typeface="Times New Roman" panose="02020603050405020304" pitchFamily="18" charset="0"/>
              </a:rPr>
              <a:t>              MTES’s Smt. G. G. </a:t>
            </a:r>
            <a:r>
              <a:rPr lang="en-US" sz="2800" b="1" kern="0" dirty="0" err="1">
                <a:solidFill>
                  <a:srgbClr val="000000"/>
                </a:solidFill>
                <a:effectLst/>
                <a:latin typeface="Times New Roman" panose="02020603050405020304" pitchFamily="18" charset="0"/>
                <a:ea typeface="Times New Roman" panose="02020603050405020304" pitchFamily="18" charset="0"/>
              </a:rPr>
              <a:t>Khadse</a:t>
            </a:r>
            <a:r>
              <a:rPr lang="en-US" sz="2800" b="1" kern="0" dirty="0">
                <a:solidFill>
                  <a:srgbClr val="000000"/>
                </a:solidFill>
                <a:effectLst/>
                <a:latin typeface="Times New Roman" panose="02020603050405020304" pitchFamily="18" charset="0"/>
                <a:ea typeface="Times New Roman" panose="02020603050405020304" pitchFamily="18" charset="0"/>
              </a:rPr>
              <a:t> College, </a:t>
            </a:r>
            <a:r>
              <a:rPr lang="en-US" sz="2800" b="1" kern="0" dirty="0" err="1">
                <a:solidFill>
                  <a:srgbClr val="000000"/>
                </a:solidFill>
                <a:effectLst/>
                <a:latin typeface="Times New Roman" panose="02020603050405020304" pitchFamily="18" charset="0"/>
                <a:ea typeface="Times New Roman" panose="02020603050405020304" pitchFamily="18" charset="0"/>
              </a:rPr>
              <a:t>Muktainagar</a:t>
            </a:r>
            <a:r>
              <a:rPr lang="en-US" sz="2800" b="1" kern="0" dirty="0">
                <a:solidFill>
                  <a:srgbClr val="000000"/>
                </a:solidFill>
                <a:latin typeface="Times New Roman" panose="02020603050405020304" pitchFamily="18" charset="0"/>
                <a:ea typeface="Times New Roman" panose="02020603050405020304" pitchFamily="18" charset="0"/>
              </a:rPr>
              <a:t>.</a:t>
            </a:r>
            <a:endParaRPr lang="en-IN" sz="2800" dirty="0"/>
          </a:p>
        </p:txBody>
      </p:sp>
      <p:pic>
        <p:nvPicPr>
          <p:cNvPr id="10" name="Picture 9">
            <a:extLst>
              <a:ext uri="{FF2B5EF4-FFF2-40B4-BE49-F238E27FC236}">
                <a16:creationId xmlns:a16="http://schemas.microsoft.com/office/drawing/2014/main" id="{0789F05B-75F5-C43A-2E79-51E135F88C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896" y="2057400"/>
            <a:ext cx="3190104" cy="2743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2562D850-5CD0-02BE-C8D7-8DFE8D6D59B2}"/>
              </a:ext>
            </a:extLst>
          </p:cNvPr>
          <p:cNvSpPr txBox="1"/>
          <p:nvPr/>
        </p:nvSpPr>
        <p:spPr>
          <a:xfrm>
            <a:off x="0" y="5395689"/>
            <a:ext cx="6096000" cy="1600438"/>
          </a:xfrm>
          <a:prstGeom prst="rect">
            <a:avLst/>
          </a:prstGeom>
          <a:noFill/>
        </p:spPr>
        <p:txBody>
          <a:bodyPr wrap="square" rtlCol="0">
            <a:spAutoFit/>
          </a:bodyPr>
          <a:lstStyle/>
          <a:p>
            <a:r>
              <a:rPr lang="en-US" sz="2400" b="1" dirty="0"/>
              <a:t>Guidance by - </a:t>
            </a:r>
            <a:r>
              <a:rPr lang="en-IN" sz="2400" b="1">
                <a:effectLst/>
                <a:ea typeface="Calibri" panose="020F0502020204030204" pitchFamily="34" charset="0"/>
              </a:rPr>
              <a:t>Mrs Vandana </a:t>
            </a:r>
            <a:r>
              <a:rPr lang="en-IN" sz="2400" b="1" dirty="0">
                <a:ea typeface="Calibri" panose="020F0502020204030204" pitchFamily="34" charset="0"/>
              </a:rPr>
              <a:t>V</a:t>
            </a:r>
            <a:r>
              <a:rPr lang="en-IN" sz="2400" b="1" dirty="0">
                <a:effectLst/>
                <a:ea typeface="Calibri" panose="020F0502020204030204" pitchFamily="34" charset="0"/>
              </a:rPr>
              <a:t>. Chaudhari</a:t>
            </a:r>
          </a:p>
          <a:p>
            <a:endParaRPr lang="en-IN" b="1" dirty="0"/>
          </a:p>
          <a:p>
            <a:endParaRPr lang="en-IN" b="1" dirty="0"/>
          </a:p>
          <a:p>
            <a:r>
              <a:rPr lang="en-US" sz="2000" b="1" i="1" dirty="0">
                <a:solidFill>
                  <a:schemeClr val="tx1">
                    <a:lumMod val="95000"/>
                    <a:lumOff val="5000"/>
                  </a:schemeClr>
                </a:solidFill>
              </a:rPr>
              <a:t>Presented by – Hitesh Prakash Mali</a:t>
            </a:r>
          </a:p>
          <a:p>
            <a:r>
              <a:rPr lang="en-US" sz="1800" b="1" dirty="0"/>
              <a:t> </a:t>
            </a:r>
          </a:p>
        </p:txBody>
      </p:sp>
      <p:pic>
        <p:nvPicPr>
          <p:cNvPr id="13" name="Graphic 12" descr="Classroom with solid fill">
            <a:extLst>
              <a:ext uri="{FF2B5EF4-FFF2-40B4-BE49-F238E27FC236}">
                <a16:creationId xmlns:a16="http://schemas.microsoft.com/office/drawing/2014/main" id="{BEAAD136-4151-1D37-76C9-CDA760D06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3740" y="5395689"/>
            <a:ext cx="1718260" cy="1462311"/>
          </a:xfrm>
          <a:prstGeom prst="rect">
            <a:avLst/>
          </a:prstGeom>
        </p:spPr>
      </p:pic>
      <p:pic>
        <p:nvPicPr>
          <p:cNvPr id="14" name="Graphic 13" descr="Internet with solid fill">
            <a:extLst>
              <a:ext uri="{FF2B5EF4-FFF2-40B4-BE49-F238E27FC236}">
                <a16:creationId xmlns:a16="http://schemas.microsoft.com/office/drawing/2014/main" id="{4B08779E-754A-01F6-6F79-F429D573ED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88556" y="0"/>
            <a:ext cx="1403444" cy="1344135"/>
          </a:xfrm>
          <a:prstGeom prst="rect">
            <a:avLst/>
          </a:prstGeom>
        </p:spPr>
      </p:pic>
    </p:spTree>
    <p:extLst>
      <p:ext uri="{BB962C8B-B14F-4D97-AF65-F5344CB8AC3E}">
        <p14:creationId xmlns:p14="http://schemas.microsoft.com/office/powerpoint/2010/main" val="229059170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57098-14A7-153F-E800-0258677B2E33}"/>
              </a:ext>
            </a:extLst>
          </p:cNvPr>
          <p:cNvPicPr>
            <a:picLocks noChangeAspect="1"/>
          </p:cNvPicPr>
          <p:nvPr/>
        </p:nvPicPr>
        <p:blipFill>
          <a:blip r:embed="rId2"/>
          <a:stretch>
            <a:fillRect/>
          </a:stretch>
        </p:blipFill>
        <p:spPr>
          <a:xfrm>
            <a:off x="1685577" y="1351234"/>
            <a:ext cx="8820845" cy="5256044"/>
          </a:xfrm>
          <a:prstGeom prst="rect">
            <a:avLst/>
          </a:prstGeom>
        </p:spPr>
      </p:pic>
      <p:sp>
        <p:nvSpPr>
          <p:cNvPr id="4" name="TextBox 3">
            <a:extLst>
              <a:ext uri="{FF2B5EF4-FFF2-40B4-BE49-F238E27FC236}">
                <a16:creationId xmlns:a16="http://schemas.microsoft.com/office/drawing/2014/main" id="{56B562B3-83D0-7A6A-D8EA-9D5AAF8D0A29}"/>
              </a:ext>
            </a:extLst>
          </p:cNvPr>
          <p:cNvSpPr txBox="1"/>
          <p:nvPr/>
        </p:nvSpPr>
        <p:spPr>
          <a:xfrm>
            <a:off x="2756918" y="58572"/>
            <a:ext cx="7376252" cy="923330"/>
          </a:xfrm>
          <a:prstGeom prst="rect">
            <a:avLst/>
          </a:prstGeom>
          <a:noFill/>
        </p:spPr>
        <p:txBody>
          <a:bodyPr wrap="square">
            <a:spAutoFit/>
          </a:bodyPr>
          <a:lstStyle/>
          <a:p>
            <a:r>
              <a:rPr lang="en-US" sz="5400" b="1" dirty="0">
                <a:solidFill>
                  <a:srgbClr val="FF0000"/>
                </a:solidFill>
                <a:effectLst>
                  <a:outerShdw blurRad="50800" dist="38100" dir="5400000" algn="t" rotWithShape="0">
                    <a:prstClr val="black">
                      <a:alpha val="40000"/>
                    </a:prstClr>
                  </a:outerShdw>
                </a:effectLst>
                <a:latin typeface="Times New Roman" panose="02020603050405020304" pitchFamily="18" charset="0"/>
                <a:ea typeface="Times New Roman" panose="02020603050405020304" pitchFamily="18" charset="0"/>
              </a:rPr>
              <a:t>Project Screenshot</a:t>
            </a:r>
            <a:endParaRPr lang="en-US" sz="5400" dirty="0">
              <a:solidFill>
                <a:srgbClr val="FF0000"/>
              </a:solidFill>
              <a:effectLst>
                <a:outerShdw blurRad="50800" dist="38100" dir="5400000" algn="t" rotWithShape="0">
                  <a:prstClr val="black">
                    <a:alpha val="40000"/>
                  </a:prstClr>
                </a:outerShdw>
              </a:effectLst>
            </a:endParaRPr>
          </a:p>
        </p:txBody>
      </p:sp>
      <p:sp>
        <p:nvSpPr>
          <p:cNvPr id="7" name="TextBox 6">
            <a:extLst>
              <a:ext uri="{FF2B5EF4-FFF2-40B4-BE49-F238E27FC236}">
                <a16:creationId xmlns:a16="http://schemas.microsoft.com/office/drawing/2014/main" id="{BCCBE680-4698-964D-EF48-705543EC5DDF}"/>
              </a:ext>
            </a:extLst>
          </p:cNvPr>
          <p:cNvSpPr txBox="1"/>
          <p:nvPr/>
        </p:nvSpPr>
        <p:spPr>
          <a:xfrm>
            <a:off x="339212" y="981902"/>
            <a:ext cx="6105832" cy="369332"/>
          </a:xfrm>
          <a:prstGeom prst="rect">
            <a:avLst/>
          </a:prstGeom>
          <a:noFill/>
        </p:spPr>
        <p:txBody>
          <a:bodyPr wrap="square">
            <a:spAutoFit/>
          </a:bodyPr>
          <a:lstStyle/>
          <a:p>
            <a:r>
              <a:rPr lang="en-IN" sz="1800" b="1" i="1" dirty="0">
                <a:solidFill>
                  <a:srgbClr val="002060"/>
                </a:solidFill>
                <a:latin typeface="Aptos" panose="020B0004020202020204" pitchFamily="34" charset="0"/>
                <a:cs typeface="Times New Roman" panose="02020603050405020304" pitchFamily="18" charset="0"/>
              </a:rPr>
              <a:t>1. Homepage:</a:t>
            </a:r>
          </a:p>
        </p:txBody>
      </p:sp>
    </p:spTree>
    <p:extLst>
      <p:ext uri="{BB962C8B-B14F-4D97-AF65-F5344CB8AC3E}">
        <p14:creationId xmlns:p14="http://schemas.microsoft.com/office/powerpoint/2010/main" val="3060173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F4A1ED-86EA-CA8D-0DB9-15D650E54877}"/>
              </a:ext>
            </a:extLst>
          </p:cNvPr>
          <p:cNvPicPr>
            <a:picLocks noChangeAspect="1"/>
          </p:cNvPicPr>
          <p:nvPr/>
        </p:nvPicPr>
        <p:blipFill>
          <a:blip r:embed="rId2"/>
          <a:stretch>
            <a:fillRect/>
          </a:stretch>
        </p:blipFill>
        <p:spPr>
          <a:xfrm>
            <a:off x="1610667" y="715905"/>
            <a:ext cx="8970665" cy="5807797"/>
          </a:xfrm>
          <a:prstGeom prst="rect">
            <a:avLst/>
          </a:prstGeom>
        </p:spPr>
      </p:pic>
      <p:sp>
        <p:nvSpPr>
          <p:cNvPr id="4" name="TextBox 3">
            <a:extLst>
              <a:ext uri="{FF2B5EF4-FFF2-40B4-BE49-F238E27FC236}">
                <a16:creationId xmlns:a16="http://schemas.microsoft.com/office/drawing/2014/main" id="{16E6714B-E779-94F1-7FE2-B91576D2392E}"/>
              </a:ext>
            </a:extLst>
          </p:cNvPr>
          <p:cNvSpPr txBox="1"/>
          <p:nvPr/>
        </p:nvSpPr>
        <p:spPr>
          <a:xfrm>
            <a:off x="442452" y="334298"/>
            <a:ext cx="6105832" cy="369332"/>
          </a:xfrm>
          <a:prstGeom prst="rect">
            <a:avLst/>
          </a:prstGeom>
          <a:noFill/>
        </p:spPr>
        <p:txBody>
          <a:bodyPr wrap="square">
            <a:spAutoFit/>
          </a:bodyPr>
          <a:lstStyle/>
          <a:p>
            <a:r>
              <a:rPr lang="en-IN" b="1" i="1" dirty="0">
                <a:solidFill>
                  <a:srgbClr val="002060"/>
                </a:solidFill>
                <a:latin typeface="Aptos" panose="020B0004020202020204" pitchFamily="34" charset="0"/>
                <a:cs typeface="Times New Roman" panose="02020603050405020304" pitchFamily="18" charset="0"/>
              </a:rPr>
              <a:t>2</a:t>
            </a:r>
            <a:r>
              <a:rPr lang="en-IN" sz="1800" b="1" i="1" dirty="0">
                <a:solidFill>
                  <a:srgbClr val="002060"/>
                </a:solidFill>
                <a:latin typeface="Aptos" panose="020B0004020202020204" pitchFamily="34" charset="0"/>
                <a:cs typeface="Times New Roman" panose="02020603050405020304" pitchFamily="18" charset="0"/>
              </a:rPr>
              <a:t>. </a:t>
            </a:r>
            <a:r>
              <a:rPr lang="en-IN" sz="1800" b="1" i="1" dirty="0" err="1">
                <a:solidFill>
                  <a:srgbClr val="002060"/>
                </a:solidFill>
                <a:latin typeface="Aptos" panose="020B0004020202020204" pitchFamily="34" charset="0"/>
                <a:cs typeface="Times New Roman" panose="02020603050405020304" pitchFamily="18" charset="0"/>
              </a:rPr>
              <a:t>Loginpage</a:t>
            </a:r>
            <a:r>
              <a:rPr lang="en-IN" sz="1800" b="1" i="1" dirty="0">
                <a:solidFill>
                  <a:srgbClr val="002060"/>
                </a:solidFill>
                <a:latin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175011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8D2418-C513-D374-9896-3DB3702461EF}"/>
              </a:ext>
            </a:extLst>
          </p:cNvPr>
          <p:cNvPicPr>
            <a:picLocks noChangeAspect="1"/>
          </p:cNvPicPr>
          <p:nvPr/>
        </p:nvPicPr>
        <p:blipFill>
          <a:blip r:embed="rId2"/>
          <a:stretch>
            <a:fillRect/>
          </a:stretch>
        </p:blipFill>
        <p:spPr>
          <a:xfrm>
            <a:off x="1676294" y="852184"/>
            <a:ext cx="8839412" cy="5695146"/>
          </a:xfrm>
          <a:prstGeom prst="rect">
            <a:avLst/>
          </a:prstGeom>
        </p:spPr>
      </p:pic>
      <p:sp>
        <p:nvSpPr>
          <p:cNvPr id="4" name="TextBox 3">
            <a:extLst>
              <a:ext uri="{FF2B5EF4-FFF2-40B4-BE49-F238E27FC236}">
                <a16:creationId xmlns:a16="http://schemas.microsoft.com/office/drawing/2014/main" id="{EA475646-D298-5BF1-F12D-53A86B015F77}"/>
              </a:ext>
            </a:extLst>
          </p:cNvPr>
          <p:cNvSpPr txBox="1"/>
          <p:nvPr/>
        </p:nvSpPr>
        <p:spPr>
          <a:xfrm>
            <a:off x="648929" y="482852"/>
            <a:ext cx="6105832" cy="369332"/>
          </a:xfrm>
          <a:prstGeom prst="rect">
            <a:avLst/>
          </a:prstGeom>
          <a:noFill/>
        </p:spPr>
        <p:txBody>
          <a:bodyPr wrap="square">
            <a:spAutoFit/>
          </a:bodyPr>
          <a:lstStyle/>
          <a:p>
            <a:r>
              <a:rPr lang="en-IN" b="1" i="1" dirty="0">
                <a:solidFill>
                  <a:srgbClr val="002060"/>
                </a:solidFill>
                <a:latin typeface="Aptos" panose="020B0004020202020204" pitchFamily="34" charset="0"/>
                <a:cs typeface="Times New Roman" panose="02020603050405020304" pitchFamily="18" charset="0"/>
              </a:rPr>
              <a:t>3</a:t>
            </a:r>
            <a:r>
              <a:rPr lang="en-IN" sz="1800" b="1" i="1" dirty="0">
                <a:solidFill>
                  <a:srgbClr val="002060"/>
                </a:solidFill>
                <a:latin typeface="Aptos" panose="020B0004020202020204" pitchFamily="34" charset="0"/>
                <a:cs typeface="Times New Roman" panose="02020603050405020304" pitchFamily="18" charset="0"/>
              </a:rPr>
              <a:t>. Registration </a:t>
            </a:r>
            <a:r>
              <a:rPr lang="en-IN" sz="1800" b="1" i="1" dirty="0" err="1">
                <a:solidFill>
                  <a:srgbClr val="002060"/>
                </a:solidFill>
                <a:latin typeface="Aptos" panose="020B0004020202020204" pitchFamily="34" charset="0"/>
                <a:cs typeface="Times New Roman" panose="02020603050405020304" pitchFamily="18" charset="0"/>
              </a:rPr>
              <a:t>pannel</a:t>
            </a:r>
            <a:r>
              <a:rPr lang="en-IN" sz="1800" b="1" i="1" dirty="0">
                <a:solidFill>
                  <a:srgbClr val="002060"/>
                </a:solidFill>
                <a:latin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1318149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6A355-9DA1-45DF-4528-5F6BB2BD1DB0}"/>
              </a:ext>
            </a:extLst>
          </p:cNvPr>
          <p:cNvPicPr>
            <a:picLocks noChangeAspect="1"/>
          </p:cNvPicPr>
          <p:nvPr/>
        </p:nvPicPr>
        <p:blipFill>
          <a:blip r:embed="rId2"/>
          <a:stretch>
            <a:fillRect/>
          </a:stretch>
        </p:blipFill>
        <p:spPr>
          <a:xfrm>
            <a:off x="1670624" y="814506"/>
            <a:ext cx="8850752" cy="5719366"/>
          </a:xfrm>
          <a:prstGeom prst="rect">
            <a:avLst/>
          </a:prstGeom>
        </p:spPr>
      </p:pic>
      <p:sp>
        <p:nvSpPr>
          <p:cNvPr id="4" name="TextBox 3">
            <a:extLst>
              <a:ext uri="{FF2B5EF4-FFF2-40B4-BE49-F238E27FC236}">
                <a16:creationId xmlns:a16="http://schemas.microsoft.com/office/drawing/2014/main" id="{4FD1FFF8-FA6E-C6F5-FA09-69F75C1EA5E8}"/>
              </a:ext>
            </a:extLst>
          </p:cNvPr>
          <p:cNvSpPr txBox="1"/>
          <p:nvPr/>
        </p:nvSpPr>
        <p:spPr>
          <a:xfrm>
            <a:off x="471949" y="445174"/>
            <a:ext cx="6105832" cy="369332"/>
          </a:xfrm>
          <a:prstGeom prst="rect">
            <a:avLst/>
          </a:prstGeom>
          <a:noFill/>
        </p:spPr>
        <p:txBody>
          <a:bodyPr wrap="square">
            <a:spAutoFit/>
          </a:bodyPr>
          <a:lstStyle/>
          <a:p>
            <a:r>
              <a:rPr lang="en-IN" b="1" i="1" dirty="0">
                <a:solidFill>
                  <a:srgbClr val="002060"/>
                </a:solidFill>
                <a:latin typeface="Aptos" panose="020B0004020202020204" pitchFamily="34" charset="0"/>
                <a:cs typeface="Times New Roman" panose="02020603050405020304" pitchFamily="18" charset="0"/>
              </a:rPr>
              <a:t>4</a:t>
            </a:r>
            <a:r>
              <a:rPr lang="en-IN" sz="1800" b="1" i="1" dirty="0">
                <a:solidFill>
                  <a:srgbClr val="002060"/>
                </a:solidFill>
                <a:latin typeface="Aptos" panose="020B0004020202020204" pitchFamily="34" charset="0"/>
                <a:cs typeface="Times New Roman" panose="02020603050405020304" pitchFamily="18" charset="0"/>
              </a:rPr>
              <a:t>. Landing page:</a:t>
            </a:r>
          </a:p>
        </p:txBody>
      </p:sp>
    </p:spTree>
    <p:extLst>
      <p:ext uri="{BB962C8B-B14F-4D97-AF65-F5344CB8AC3E}">
        <p14:creationId xmlns:p14="http://schemas.microsoft.com/office/powerpoint/2010/main" val="1877775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9E55C-BA59-45FD-6E56-419C5DE303DA}"/>
              </a:ext>
            </a:extLst>
          </p:cNvPr>
          <p:cNvPicPr>
            <a:picLocks noChangeAspect="1"/>
          </p:cNvPicPr>
          <p:nvPr/>
        </p:nvPicPr>
        <p:blipFill>
          <a:blip r:embed="rId2"/>
          <a:stretch>
            <a:fillRect/>
          </a:stretch>
        </p:blipFill>
        <p:spPr>
          <a:xfrm>
            <a:off x="1674243" y="1113020"/>
            <a:ext cx="8843513" cy="5304636"/>
          </a:xfrm>
          <a:prstGeom prst="rect">
            <a:avLst/>
          </a:prstGeom>
        </p:spPr>
      </p:pic>
      <p:sp>
        <p:nvSpPr>
          <p:cNvPr id="4" name="TextBox 3">
            <a:extLst>
              <a:ext uri="{FF2B5EF4-FFF2-40B4-BE49-F238E27FC236}">
                <a16:creationId xmlns:a16="http://schemas.microsoft.com/office/drawing/2014/main" id="{C4008CBF-BB1D-D389-F235-BC201D95DAD5}"/>
              </a:ext>
            </a:extLst>
          </p:cNvPr>
          <p:cNvSpPr txBox="1"/>
          <p:nvPr/>
        </p:nvSpPr>
        <p:spPr>
          <a:xfrm>
            <a:off x="604684" y="440344"/>
            <a:ext cx="6105832" cy="369332"/>
          </a:xfrm>
          <a:prstGeom prst="rect">
            <a:avLst/>
          </a:prstGeom>
          <a:noFill/>
        </p:spPr>
        <p:txBody>
          <a:bodyPr wrap="square">
            <a:spAutoFit/>
          </a:bodyPr>
          <a:lstStyle/>
          <a:p>
            <a:r>
              <a:rPr lang="en-IN" b="1" i="1" dirty="0">
                <a:solidFill>
                  <a:srgbClr val="002060"/>
                </a:solidFill>
                <a:latin typeface="Aptos" panose="020B0004020202020204" pitchFamily="34" charset="0"/>
                <a:cs typeface="Times New Roman" panose="02020603050405020304" pitchFamily="18" charset="0"/>
              </a:rPr>
              <a:t>5</a:t>
            </a:r>
            <a:r>
              <a:rPr lang="en-IN" sz="1800" b="1" i="1" dirty="0">
                <a:solidFill>
                  <a:srgbClr val="002060"/>
                </a:solidFill>
                <a:latin typeface="Aptos" panose="020B0004020202020204" pitchFamily="34" charset="0"/>
                <a:cs typeface="Times New Roman" panose="02020603050405020304" pitchFamily="18" charset="0"/>
              </a:rPr>
              <a:t>. </a:t>
            </a:r>
            <a:r>
              <a:rPr lang="en-IN" sz="1800" b="1" i="1" dirty="0" err="1">
                <a:solidFill>
                  <a:srgbClr val="002060"/>
                </a:solidFill>
                <a:latin typeface="Aptos" panose="020B0004020202020204" pitchFamily="34" charset="0"/>
                <a:cs typeface="Times New Roman" panose="02020603050405020304" pitchFamily="18" charset="0"/>
              </a:rPr>
              <a:t>Equipments</a:t>
            </a:r>
            <a:r>
              <a:rPr lang="en-IN" sz="1800" b="1" i="1" dirty="0">
                <a:solidFill>
                  <a:srgbClr val="002060"/>
                </a:solidFill>
                <a:latin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287232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A4FB1-7E8F-24F8-A8AC-3F3147FF145C}"/>
              </a:ext>
            </a:extLst>
          </p:cNvPr>
          <p:cNvPicPr>
            <a:picLocks noChangeAspect="1"/>
          </p:cNvPicPr>
          <p:nvPr/>
        </p:nvPicPr>
        <p:blipFill>
          <a:blip r:embed="rId2"/>
          <a:stretch>
            <a:fillRect/>
          </a:stretch>
        </p:blipFill>
        <p:spPr>
          <a:xfrm>
            <a:off x="1399095" y="926815"/>
            <a:ext cx="8774378" cy="5723303"/>
          </a:xfrm>
          <a:prstGeom prst="rect">
            <a:avLst/>
          </a:prstGeom>
        </p:spPr>
      </p:pic>
      <p:sp>
        <p:nvSpPr>
          <p:cNvPr id="4" name="TextBox 3">
            <a:extLst>
              <a:ext uri="{FF2B5EF4-FFF2-40B4-BE49-F238E27FC236}">
                <a16:creationId xmlns:a16="http://schemas.microsoft.com/office/drawing/2014/main" id="{4B9A1073-D024-9906-0C70-8FDACFD2A2FB}"/>
              </a:ext>
            </a:extLst>
          </p:cNvPr>
          <p:cNvSpPr txBox="1"/>
          <p:nvPr/>
        </p:nvSpPr>
        <p:spPr>
          <a:xfrm>
            <a:off x="752168" y="557483"/>
            <a:ext cx="6105832" cy="369332"/>
          </a:xfrm>
          <a:prstGeom prst="rect">
            <a:avLst/>
          </a:prstGeom>
          <a:noFill/>
        </p:spPr>
        <p:txBody>
          <a:bodyPr wrap="square">
            <a:spAutoFit/>
          </a:bodyPr>
          <a:lstStyle/>
          <a:p>
            <a:r>
              <a:rPr lang="en-IN" b="1" i="1" dirty="0">
                <a:solidFill>
                  <a:srgbClr val="002060"/>
                </a:solidFill>
                <a:latin typeface="Aptos" panose="020B0004020202020204" pitchFamily="34" charset="0"/>
                <a:cs typeface="Times New Roman" panose="02020603050405020304" pitchFamily="18" charset="0"/>
              </a:rPr>
              <a:t>6</a:t>
            </a:r>
            <a:r>
              <a:rPr lang="en-IN" sz="1800" b="1" i="1" dirty="0">
                <a:solidFill>
                  <a:srgbClr val="002060"/>
                </a:solidFill>
                <a:latin typeface="Aptos" panose="020B0004020202020204" pitchFamily="34" charset="0"/>
                <a:cs typeface="Times New Roman" panose="02020603050405020304" pitchFamily="18" charset="0"/>
              </a:rPr>
              <a:t>. Add to cart </a:t>
            </a:r>
            <a:r>
              <a:rPr lang="en-IN" sz="1800" b="1" i="1" dirty="0" err="1">
                <a:solidFill>
                  <a:srgbClr val="002060"/>
                </a:solidFill>
                <a:latin typeface="Aptos" panose="020B0004020202020204" pitchFamily="34" charset="0"/>
                <a:cs typeface="Times New Roman" panose="02020603050405020304" pitchFamily="18" charset="0"/>
              </a:rPr>
              <a:t>pannel</a:t>
            </a:r>
            <a:r>
              <a:rPr lang="en-IN" sz="1800" b="1" i="1" dirty="0">
                <a:solidFill>
                  <a:srgbClr val="002060"/>
                </a:solidFill>
                <a:latin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3158176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42073-D6AE-61AF-081D-2A1E1B71C02F}"/>
              </a:ext>
            </a:extLst>
          </p:cNvPr>
          <p:cNvPicPr>
            <a:picLocks noChangeAspect="1"/>
          </p:cNvPicPr>
          <p:nvPr/>
        </p:nvPicPr>
        <p:blipFill>
          <a:blip r:embed="rId2"/>
          <a:stretch>
            <a:fillRect/>
          </a:stretch>
        </p:blipFill>
        <p:spPr>
          <a:xfrm>
            <a:off x="1588494" y="645205"/>
            <a:ext cx="9015012" cy="5850757"/>
          </a:xfrm>
          <a:prstGeom prst="rect">
            <a:avLst/>
          </a:prstGeom>
        </p:spPr>
      </p:pic>
      <p:sp>
        <p:nvSpPr>
          <p:cNvPr id="4" name="TextBox 3">
            <a:extLst>
              <a:ext uri="{FF2B5EF4-FFF2-40B4-BE49-F238E27FC236}">
                <a16:creationId xmlns:a16="http://schemas.microsoft.com/office/drawing/2014/main" id="{E4062C32-AF55-DCA6-53B3-8A102B1B1FDD}"/>
              </a:ext>
            </a:extLst>
          </p:cNvPr>
          <p:cNvSpPr txBox="1"/>
          <p:nvPr/>
        </p:nvSpPr>
        <p:spPr>
          <a:xfrm>
            <a:off x="427704" y="275873"/>
            <a:ext cx="6105832" cy="369332"/>
          </a:xfrm>
          <a:prstGeom prst="rect">
            <a:avLst/>
          </a:prstGeom>
          <a:noFill/>
        </p:spPr>
        <p:txBody>
          <a:bodyPr wrap="square">
            <a:spAutoFit/>
          </a:bodyPr>
          <a:lstStyle/>
          <a:p>
            <a:r>
              <a:rPr lang="en-IN" b="1" i="1" dirty="0">
                <a:solidFill>
                  <a:srgbClr val="002060"/>
                </a:solidFill>
                <a:latin typeface="Aptos" panose="020B0004020202020204" pitchFamily="34" charset="0"/>
                <a:cs typeface="Times New Roman" panose="02020603050405020304" pitchFamily="18" charset="0"/>
              </a:rPr>
              <a:t>7</a:t>
            </a:r>
            <a:r>
              <a:rPr lang="en-IN" sz="1800" b="1" i="1" dirty="0">
                <a:solidFill>
                  <a:srgbClr val="002060"/>
                </a:solidFill>
                <a:latin typeface="Aptos" panose="020B0004020202020204" pitchFamily="34" charset="0"/>
                <a:cs typeface="Times New Roman" panose="02020603050405020304" pitchFamily="18" charset="0"/>
              </a:rPr>
              <a:t>. Purchase Request:</a:t>
            </a:r>
          </a:p>
        </p:txBody>
      </p:sp>
    </p:spTree>
    <p:extLst>
      <p:ext uri="{BB962C8B-B14F-4D97-AF65-F5344CB8AC3E}">
        <p14:creationId xmlns:p14="http://schemas.microsoft.com/office/powerpoint/2010/main" val="41699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5902E-B050-0E07-88C1-2D3EF95912B3}"/>
              </a:ext>
            </a:extLst>
          </p:cNvPr>
          <p:cNvPicPr>
            <a:picLocks noChangeAspect="1"/>
          </p:cNvPicPr>
          <p:nvPr/>
        </p:nvPicPr>
        <p:blipFill>
          <a:blip r:embed="rId2"/>
          <a:stretch>
            <a:fillRect/>
          </a:stretch>
        </p:blipFill>
        <p:spPr>
          <a:xfrm>
            <a:off x="1397983" y="809208"/>
            <a:ext cx="8835596" cy="5749609"/>
          </a:xfrm>
          <a:prstGeom prst="rect">
            <a:avLst/>
          </a:prstGeom>
        </p:spPr>
      </p:pic>
      <p:sp>
        <p:nvSpPr>
          <p:cNvPr id="4" name="TextBox 3">
            <a:extLst>
              <a:ext uri="{FF2B5EF4-FFF2-40B4-BE49-F238E27FC236}">
                <a16:creationId xmlns:a16="http://schemas.microsoft.com/office/drawing/2014/main" id="{AF6D1CC3-E080-A72D-2477-9658C6529EE0}"/>
              </a:ext>
            </a:extLst>
          </p:cNvPr>
          <p:cNvSpPr txBox="1"/>
          <p:nvPr/>
        </p:nvSpPr>
        <p:spPr>
          <a:xfrm>
            <a:off x="619432" y="299183"/>
            <a:ext cx="6105832" cy="369332"/>
          </a:xfrm>
          <a:prstGeom prst="rect">
            <a:avLst/>
          </a:prstGeom>
          <a:noFill/>
        </p:spPr>
        <p:txBody>
          <a:bodyPr wrap="square">
            <a:spAutoFit/>
          </a:bodyPr>
          <a:lstStyle/>
          <a:p>
            <a:r>
              <a:rPr lang="en-IN" b="1" i="1" dirty="0">
                <a:solidFill>
                  <a:srgbClr val="002060"/>
                </a:solidFill>
                <a:latin typeface="Aptos" panose="020B0004020202020204" pitchFamily="34" charset="0"/>
                <a:cs typeface="Times New Roman" panose="02020603050405020304" pitchFamily="18" charset="0"/>
              </a:rPr>
              <a:t>8</a:t>
            </a:r>
            <a:r>
              <a:rPr lang="en-IN" sz="1800" b="1" i="1" dirty="0">
                <a:solidFill>
                  <a:srgbClr val="002060"/>
                </a:solidFill>
                <a:latin typeface="Aptos" panose="020B0004020202020204" pitchFamily="34" charset="0"/>
                <a:cs typeface="Times New Roman" panose="02020603050405020304" pitchFamily="18" charset="0"/>
              </a:rPr>
              <a:t>. Equipment rental :</a:t>
            </a:r>
          </a:p>
        </p:txBody>
      </p:sp>
    </p:spTree>
    <p:extLst>
      <p:ext uri="{BB962C8B-B14F-4D97-AF65-F5344CB8AC3E}">
        <p14:creationId xmlns:p14="http://schemas.microsoft.com/office/powerpoint/2010/main" val="387622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2B9A73-2BC9-05A3-5665-49D0853E48D7}"/>
              </a:ext>
            </a:extLst>
          </p:cNvPr>
          <p:cNvPicPr>
            <a:picLocks noChangeAspect="1"/>
          </p:cNvPicPr>
          <p:nvPr/>
        </p:nvPicPr>
        <p:blipFill>
          <a:blip r:embed="rId2"/>
          <a:stretch>
            <a:fillRect/>
          </a:stretch>
        </p:blipFill>
        <p:spPr>
          <a:xfrm>
            <a:off x="1635871" y="750259"/>
            <a:ext cx="8920257" cy="5761855"/>
          </a:xfrm>
          <a:prstGeom prst="rect">
            <a:avLst/>
          </a:prstGeom>
        </p:spPr>
      </p:pic>
      <p:sp>
        <p:nvSpPr>
          <p:cNvPr id="4" name="TextBox 3">
            <a:extLst>
              <a:ext uri="{FF2B5EF4-FFF2-40B4-BE49-F238E27FC236}">
                <a16:creationId xmlns:a16="http://schemas.microsoft.com/office/drawing/2014/main" id="{B313A2C0-4705-5A42-4866-D0648A120174}"/>
              </a:ext>
            </a:extLst>
          </p:cNvPr>
          <p:cNvSpPr txBox="1"/>
          <p:nvPr/>
        </p:nvSpPr>
        <p:spPr>
          <a:xfrm>
            <a:off x="678425" y="345886"/>
            <a:ext cx="6105832" cy="369332"/>
          </a:xfrm>
          <a:prstGeom prst="rect">
            <a:avLst/>
          </a:prstGeom>
          <a:noFill/>
        </p:spPr>
        <p:txBody>
          <a:bodyPr wrap="square">
            <a:spAutoFit/>
          </a:bodyPr>
          <a:lstStyle/>
          <a:p>
            <a:r>
              <a:rPr lang="en-IN" b="1" i="1" dirty="0">
                <a:solidFill>
                  <a:srgbClr val="002060"/>
                </a:solidFill>
                <a:latin typeface="Aptos" panose="020B0004020202020204" pitchFamily="34" charset="0"/>
                <a:cs typeface="Times New Roman" panose="02020603050405020304" pitchFamily="18" charset="0"/>
              </a:rPr>
              <a:t>9</a:t>
            </a:r>
            <a:r>
              <a:rPr lang="en-IN" sz="1800" b="1" i="1" dirty="0">
                <a:solidFill>
                  <a:srgbClr val="002060"/>
                </a:solidFill>
                <a:latin typeface="Aptos" panose="020B0004020202020204" pitchFamily="34" charset="0"/>
                <a:cs typeface="Times New Roman" panose="02020603050405020304" pitchFamily="18" charset="0"/>
              </a:rPr>
              <a:t>. Payment process:</a:t>
            </a:r>
          </a:p>
        </p:txBody>
      </p:sp>
    </p:spTree>
    <p:extLst>
      <p:ext uri="{BB962C8B-B14F-4D97-AF65-F5344CB8AC3E}">
        <p14:creationId xmlns:p14="http://schemas.microsoft.com/office/powerpoint/2010/main" val="2288654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59E4C8-05C2-ACB5-4D60-AEED945F74B9}"/>
              </a:ext>
            </a:extLst>
          </p:cNvPr>
          <p:cNvPicPr>
            <a:picLocks noChangeAspect="1"/>
          </p:cNvPicPr>
          <p:nvPr/>
        </p:nvPicPr>
        <p:blipFill>
          <a:blip r:embed="rId2"/>
          <a:stretch>
            <a:fillRect/>
          </a:stretch>
        </p:blipFill>
        <p:spPr>
          <a:xfrm>
            <a:off x="1734898" y="873894"/>
            <a:ext cx="8722203" cy="5668419"/>
          </a:xfrm>
          <a:prstGeom prst="rect">
            <a:avLst/>
          </a:prstGeom>
        </p:spPr>
      </p:pic>
      <p:sp>
        <p:nvSpPr>
          <p:cNvPr id="4" name="TextBox 3">
            <a:extLst>
              <a:ext uri="{FF2B5EF4-FFF2-40B4-BE49-F238E27FC236}">
                <a16:creationId xmlns:a16="http://schemas.microsoft.com/office/drawing/2014/main" id="{ED608454-9AE2-F75F-6A56-9736E3CDB80E}"/>
              </a:ext>
            </a:extLst>
          </p:cNvPr>
          <p:cNvSpPr txBox="1"/>
          <p:nvPr/>
        </p:nvSpPr>
        <p:spPr>
          <a:xfrm>
            <a:off x="545691" y="315687"/>
            <a:ext cx="6105832" cy="369332"/>
          </a:xfrm>
          <a:prstGeom prst="rect">
            <a:avLst/>
          </a:prstGeom>
          <a:noFill/>
        </p:spPr>
        <p:txBody>
          <a:bodyPr wrap="square">
            <a:spAutoFit/>
          </a:bodyPr>
          <a:lstStyle/>
          <a:p>
            <a:r>
              <a:rPr lang="en-IN" sz="1800" b="1" i="1" dirty="0">
                <a:solidFill>
                  <a:srgbClr val="002060"/>
                </a:solidFill>
                <a:latin typeface="Aptos" panose="020B0004020202020204" pitchFamily="34" charset="0"/>
                <a:cs typeface="Times New Roman" panose="02020603050405020304" pitchFamily="18" charset="0"/>
              </a:rPr>
              <a:t>10. Order Confirmation:</a:t>
            </a:r>
          </a:p>
        </p:txBody>
      </p:sp>
    </p:spTree>
    <p:extLst>
      <p:ext uri="{BB962C8B-B14F-4D97-AF65-F5344CB8AC3E}">
        <p14:creationId xmlns:p14="http://schemas.microsoft.com/office/powerpoint/2010/main" val="569163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01FBC7-40EB-35B9-ECE3-BFC8F284F62C}"/>
              </a:ext>
            </a:extLst>
          </p:cNvPr>
          <p:cNvSpPr txBox="1"/>
          <p:nvPr/>
        </p:nvSpPr>
        <p:spPr>
          <a:xfrm>
            <a:off x="2871019" y="382404"/>
            <a:ext cx="6449962" cy="1107996"/>
          </a:xfrm>
          <a:prstGeom prst="rect">
            <a:avLst/>
          </a:prstGeom>
          <a:noFill/>
        </p:spPr>
        <p:txBody>
          <a:bodyPr wrap="square" rtlCol="0">
            <a:spAutoFit/>
          </a:bodyPr>
          <a:lstStyle/>
          <a:p>
            <a:pPr algn="ctr"/>
            <a:r>
              <a:rPr lang="en-US" sz="6600" b="1" spc="50" dirty="0">
                <a:ln w="0"/>
                <a:solidFill>
                  <a:srgbClr val="002060"/>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Introduction</a:t>
            </a:r>
            <a:endParaRPr lang="en-IN" sz="5400" b="1" spc="50" dirty="0">
              <a:ln w="0"/>
              <a:solidFill>
                <a:srgbClr val="002060"/>
              </a:solidFill>
              <a:effectLst>
                <a:outerShdw blurRad="50800" dist="38100" dir="5400000" algn="t" rotWithShape="0">
                  <a:prstClr val="black">
                    <a:alpha val="40000"/>
                  </a:prstClr>
                </a:outerShdw>
              </a:effectLst>
            </a:endParaRPr>
          </a:p>
        </p:txBody>
      </p:sp>
      <p:sp>
        <p:nvSpPr>
          <p:cNvPr id="4" name="TextBox 3">
            <a:extLst>
              <a:ext uri="{FF2B5EF4-FFF2-40B4-BE49-F238E27FC236}">
                <a16:creationId xmlns:a16="http://schemas.microsoft.com/office/drawing/2014/main" id="{36C9783A-6B34-1DFC-AE0E-C70A1CBF59F5}"/>
              </a:ext>
            </a:extLst>
          </p:cNvPr>
          <p:cNvSpPr txBox="1"/>
          <p:nvPr/>
        </p:nvSpPr>
        <p:spPr>
          <a:xfrm>
            <a:off x="678427" y="1905506"/>
            <a:ext cx="10835146" cy="3046988"/>
          </a:xfrm>
          <a:prstGeom prst="rect">
            <a:avLst/>
          </a:prstGeom>
          <a:noFill/>
        </p:spPr>
        <p:txBody>
          <a:bodyPr wrap="square" rtlCol="0">
            <a:spAutoFit/>
          </a:bodyPr>
          <a:lstStyle/>
          <a:p>
            <a:pPr algn="just"/>
            <a:r>
              <a:rPr lang="en-US" sz="2400" dirty="0"/>
              <a:t>                         Modern agricultural equipment's make farmers work more efficient and easy. As a part of which there are some organizations that are set up to help those farmers who are in need of such equipment's, where the organization owns the equipment's and rent those on request of farmers at liable amounts. At present, farmers need to travel to a place to borrow all the essential needs, which is a tiresome and not a cost effective work. So, a smart digital farming is listed as the highest ranking technology opportunity in the latest Global Opportunity report in terms of its expected positive impact on society.</a:t>
            </a:r>
            <a:endParaRPr lang="en-IN" sz="2400" dirty="0"/>
          </a:p>
        </p:txBody>
      </p:sp>
    </p:spTree>
    <p:extLst>
      <p:ext uri="{BB962C8B-B14F-4D97-AF65-F5344CB8AC3E}">
        <p14:creationId xmlns:p14="http://schemas.microsoft.com/office/powerpoint/2010/main" val="361317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9392DD-2269-3D4D-102A-BBFFFAA3B155}"/>
              </a:ext>
            </a:extLst>
          </p:cNvPr>
          <p:cNvSpPr txBox="1"/>
          <p:nvPr/>
        </p:nvSpPr>
        <p:spPr>
          <a:xfrm>
            <a:off x="752168" y="442140"/>
            <a:ext cx="6105832" cy="369332"/>
          </a:xfrm>
          <a:prstGeom prst="rect">
            <a:avLst/>
          </a:prstGeom>
          <a:noFill/>
        </p:spPr>
        <p:txBody>
          <a:bodyPr wrap="square">
            <a:spAutoFit/>
          </a:bodyPr>
          <a:lstStyle/>
          <a:p>
            <a:r>
              <a:rPr lang="en-IN" sz="1800" b="1" i="1" dirty="0">
                <a:solidFill>
                  <a:srgbClr val="002060"/>
                </a:solidFill>
                <a:latin typeface="Aptos" panose="020B0004020202020204" pitchFamily="34" charset="0"/>
                <a:cs typeface="Times New Roman" panose="02020603050405020304" pitchFamily="18" charset="0"/>
              </a:rPr>
              <a:t>1</a:t>
            </a:r>
            <a:r>
              <a:rPr lang="en-IN" b="1" i="1" dirty="0">
                <a:solidFill>
                  <a:srgbClr val="002060"/>
                </a:solidFill>
                <a:latin typeface="Aptos" panose="020B0004020202020204" pitchFamily="34" charset="0"/>
                <a:cs typeface="Times New Roman" panose="02020603050405020304" pitchFamily="18" charset="0"/>
              </a:rPr>
              <a:t>1</a:t>
            </a:r>
            <a:r>
              <a:rPr lang="en-IN" sz="1800" b="1" i="1" dirty="0">
                <a:solidFill>
                  <a:srgbClr val="002060"/>
                </a:solidFill>
                <a:latin typeface="Aptos" panose="020B0004020202020204" pitchFamily="34" charset="0"/>
                <a:cs typeface="Times New Roman" panose="02020603050405020304" pitchFamily="18" charset="0"/>
              </a:rPr>
              <a:t>. Admin Profile :</a:t>
            </a:r>
          </a:p>
        </p:txBody>
      </p:sp>
      <p:pic>
        <p:nvPicPr>
          <p:cNvPr id="5" name="Picture 4">
            <a:extLst>
              <a:ext uri="{FF2B5EF4-FFF2-40B4-BE49-F238E27FC236}">
                <a16:creationId xmlns:a16="http://schemas.microsoft.com/office/drawing/2014/main" id="{452467E9-E417-38E7-99D7-4F2F7F17D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091" y="1077566"/>
            <a:ext cx="8957159" cy="5338294"/>
          </a:xfrm>
          <a:prstGeom prst="rect">
            <a:avLst/>
          </a:prstGeom>
        </p:spPr>
      </p:pic>
    </p:spTree>
    <p:extLst>
      <p:ext uri="{BB962C8B-B14F-4D97-AF65-F5344CB8AC3E}">
        <p14:creationId xmlns:p14="http://schemas.microsoft.com/office/powerpoint/2010/main" val="4207233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9392DD-2269-3D4D-102A-BBFFFAA3B155}"/>
              </a:ext>
            </a:extLst>
          </p:cNvPr>
          <p:cNvSpPr txBox="1"/>
          <p:nvPr/>
        </p:nvSpPr>
        <p:spPr>
          <a:xfrm>
            <a:off x="752168" y="442140"/>
            <a:ext cx="6105832" cy="369332"/>
          </a:xfrm>
          <a:prstGeom prst="rect">
            <a:avLst/>
          </a:prstGeom>
          <a:noFill/>
        </p:spPr>
        <p:txBody>
          <a:bodyPr wrap="square">
            <a:spAutoFit/>
          </a:bodyPr>
          <a:lstStyle/>
          <a:p>
            <a:r>
              <a:rPr lang="en-IN" sz="1800" b="1" i="1" dirty="0">
                <a:solidFill>
                  <a:srgbClr val="002060"/>
                </a:solidFill>
                <a:latin typeface="Aptos" panose="020B0004020202020204" pitchFamily="34" charset="0"/>
                <a:cs typeface="Times New Roman" panose="02020603050405020304" pitchFamily="18" charset="0"/>
              </a:rPr>
              <a:t>12. About Us:</a:t>
            </a:r>
          </a:p>
        </p:txBody>
      </p:sp>
      <p:pic>
        <p:nvPicPr>
          <p:cNvPr id="2" name="Picture 1">
            <a:extLst>
              <a:ext uri="{FF2B5EF4-FFF2-40B4-BE49-F238E27FC236}">
                <a16:creationId xmlns:a16="http://schemas.microsoft.com/office/drawing/2014/main" id="{11E0DF4F-D494-83C6-7A77-334834ED5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659" y="1076524"/>
            <a:ext cx="10038681" cy="5339336"/>
          </a:xfrm>
          <a:prstGeom prst="rect">
            <a:avLst/>
          </a:prstGeom>
        </p:spPr>
      </p:pic>
    </p:spTree>
    <p:extLst>
      <p:ext uri="{BB962C8B-B14F-4D97-AF65-F5344CB8AC3E}">
        <p14:creationId xmlns:p14="http://schemas.microsoft.com/office/powerpoint/2010/main" val="350400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9392DD-2269-3D4D-102A-BBFFFAA3B155}"/>
              </a:ext>
            </a:extLst>
          </p:cNvPr>
          <p:cNvSpPr txBox="1"/>
          <p:nvPr/>
        </p:nvSpPr>
        <p:spPr>
          <a:xfrm>
            <a:off x="752168" y="442140"/>
            <a:ext cx="6105832" cy="369332"/>
          </a:xfrm>
          <a:prstGeom prst="rect">
            <a:avLst/>
          </a:prstGeom>
          <a:noFill/>
        </p:spPr>
        <p:txBody>
          <a:bodyPr wrap="square">
            <a:spAutoFit/>
          </a:bodyPr>
          <a:lstStyle/>
          <a:p>
            <a:r>
              <a:rPr lang="en-IN" sz="1800" b="1" i="1" dirty="0">
                <a:solidFill>
                  <a:srgbClr val="002060"/>
                </a:solidFill>
                <a:latin typeface="Aptos" panose="020B0004020202020204" pitchFamily="34" charset="0"/>
                <a:cs typeface="Times New Roman" panose="02020603050405020304" pitchFamily="18" charset="0"/>
              </a:rPr>
              <a:t>13. App Privacy Policy:</a:t>
            </a:r>
          </a:p>
        </p:txBody>
      </p:sp>
      <p:pic>
        <p:nvPicPr>
          <p:cNvPr id="2" name="Picture 1">
            <a:extLst>
              <a:ext uri="{FF2B5EF4-FFF2-40B4-BE49-F238E27FC236}">
                <a16:creationId xmlns:a16="http://schemas.microsoft.com/office/drawing/2014/main" id="{2899A49B-D230-8BC3-0E17-EFE44D3D7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987" y="1017951"/>
            <a:ext cx="8908025" cy="5264862"/>
          </a:xfrm>
          <a:prstGeom prst="rect">
            <a:avLst/>
          </a:prstGeom>
        </p:spPr>
      </p:pic>
    </p:spTree>
    <p:extLst>
      <p:ext uri="{BB962C8B-B14F-4D97-AF65-F5344CB8AC3E}">
        <p14:creationId xmlns:p14="http://schemas.microsoft.com/office/powerpoint/2010/main" val="2447194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9392DD-2269-3D4D-102A-BBFFFAA3B155}"/>
              </a:ext>
            </a:extLst>
          </p:cNvPr>
          <p:cNvSpPr txBox="1"/>
          <p:nvPr/>
        </p:nvSpPr>
        <p:spPr>
          <a:xfrm>
            <a:off x="752168" y="442140"/>
            <a:ext cx="6105832" cy="369332"/>
          </a:xfrm>
          <a:prstGeom prst="rect">
            <a:avLst/>
          </a:prstGeom>
          <a:noFill/>
        </p:spPr>
        <p:txBody>
          <a:bodyPr wrap="square">
            <a:spAutoFit/>
          </a:bodyPr>
          <a:lstStyle/>
          <a:p>
            <a:r>
              <a:rPr lang="en-IN" sz="1800" b="1" i="1" dirty="0">
                <a:solidFill>
                  <a:srgbClr val="002060"/>
                </a:solidFill>
                <a:latin typeface="Aptos" panose="020B0004020202020204" pitchFamily="34" charset="0"/>
                <a:cs typeface="Times New Roman" panose="02020603050405020304" pitchFamily="18" charset="0"/>
              </a:rPr>
              <a:t>1</a:t>
            </a:r>
            <a:r>
              <a:rPr lang="en-IN" b="1" i="1" dirty="0">
                <a:solidFill>
                  <a:srgbClr val="002060"/>
                </a:solidFill>
                <a:latin typeface="Aptos" panose="020B0004020202020204" pitchFamily="34" charset="0"/>
                <a:cs typeface="Times New Roman" panose="02020603050405020304" pitchFamily="18" charset="0"/>
              </a:rPr>
              <a:t>4</a:t>
            </a:r>
            <a:r>
              <a:rPr lang="en-IN" sz="1800" b="1" i="1" dirty="0">
                <a:solidFill>
                  <a:srgbClr val="002060"/>
                </a:solidFill>
                <a:latin typeface="Aptos" panose="020B0004020202020204" pitchFamily="34" charset="0"/>
                <a:cs typeface="Times New Roman" panose="02020603050405020304" pitchFamily="18" charset="0"/>
              </a:rPr>
              <a:t>. Terms and Conditions:</a:t>
            </a:r>
          </a:p>
        </p:txBody>
      </p:sp>
      <p:pic>
        <p:nvPicPr>
          <p:cNvPr id="3" name="Picture 2">
            <a:extLst>
              <a:ext uri="{FF2B5EF4-FFF2-40B4-BE49-F238E27FC236}">
                <a16:creationId xmlns:a16="http://schemas.microsoft.com/office/drawing/2014/main" id="{A089BCC1-79F0-CF38-B419-D0BE0D960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593" y="811473"/>
            <a:ext cx="9330813" cy="5737122"/>
          </a:xfrm>
          <a:prstGeom prst="rect">
            <a:avLst/>
          </a:prstGeom>
        </p:spPr>
      </p:pic>
    </p:spTree>
    <p:extLst>
      <p:ext uri="{BB962C8B-B14F-4D97-AF65-F5344CB8AC3E}">
        <p14:creationId xmlns:p14="http://schemas.microsoft.com/office/powerpoint/2010/main" val="2334563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1F8EA-7D42-A6CD-A384-DFEF9CD41B41}"/>
              </a:ext>
            </a:extLst>
          </p:cNvPr>
          <p:cNvPicPr>
            <a:picLocks noChangeAspect="1"/>
          </p:cNvPicPr>
          <p:nvPr/>
        </p:nvPicPr>
        <p:blipFill rotWithShape="1">
          <a:blip r:embed="rId2"/>
          <a:srcRect l="13036" t="9206" r="19286" b="13651"/>
          <a:stretch/>
        </p:blipFill>
        <p:spPr>
          <a:xfrm>
            <a:off x="1559816" y="855406"/>
            <a:ext cx="8567057" cy="5637538"/>
          </a:xfrm>
          <a:prstGeom prst="rect">
            <a:avLst/>
          </a:prstGeom>
        </p:spPr>
      </p:pic>
      <p:sp>
        <p:nvSpPr>
          <p:cNvPr id="4" name="TextBox 3">
            <a:extLst>
              <a:ext uri="{FF2B5EF4-FFF2-40B4-BE49-F238E27FC236}">
                <a16:creationId xmlns:a16="http://schemas.microsoft.com/office/drawing/2014/main" id="{E1BA90FB-F89C-E7BF-1A39-C70FDFD6E2B9}"/>
              </a:ext>
            </a:extLst>
          </p:cNvPr>
          <p:cNvSpPr txBox="1"/>
          <p:nvPr/>
        </p:nvSpPr>
        <p:spPr>
          <a:xfrm>
            <a:off x="870155" y="365056"/>
            <a:ext cx="6105832" cy="369332"/>
          </a:xfrm>
          <a:prstGeom prst="rect">
            <a:avLst/>
          </a:prstGeom>
          <a:noFill/>
        </p:spPr>
        <p:txBody>
          <a:bodyPr wrap="square">
            <a:spAutoFit/>
          </a:bodyPr>
          <a:lstStyle/>
          <a:p>
            <a:r>
              <a:rPr lang="en-IN" sz="1800" b="1" i="1" dirty="0">
                <a:solidFill>
                  <a:srgbClr val="002060"/>
                </a:solidFill>
                <a:latin typeface="Aptos" panose="020B0004020202020204" pitchFamily="34" charset="0"/>
                <a:cs typeface="Times New Roman" panose="02020603050405020304" pitchFamily="18" charset="0"/>
              </a:rPr>
              <a:t>1</a:t>
            </a:r>
            <a:r>
              <a:rPr lang="en-IN" b="1" i="1" dirty="0">
                <a:solidFill>
                  <a:srgbClr val="002060"/>
                </a:solidFill>
                <a:latin typeface="Aptos" panose="020B0004020202020204" pitchFamily="34" charset="0"/>
                <a:cs typeface="Times New Roman" panose="02020603050405020304" pitchFamily="18" charset="0"/>
              </a:rPr>
              <a:t>5</a:t>
            </a:r>
            <a:r>
              <a:rPr lang="en-IN" sz="1800" b="1" i="1" dirty="0">
                <a:solidFill>
                  <a:srgbClr val="002060"/>
                </a:solidFill>
                <a:latin typeface="Aptos" panose="020B0004020202020204" pitchFamily="34" charset="0"/>
                <a:cs typeface="Times New Roman" panose="02020603050405020304" pitchFamily="18" charset="0"/>
              </a:rPr>
              <a:t>. Coming soon products:</a:t>
            </a:r>
          </a:p>
        </p:txBody>
      </p:sp>
    </p:spTree>
    <p:extLst>
      <p:ext uri="{BB962C8B-B14F-4D97-AF65-F5344CB8AC3E}">
        <p14:creationId xmlns:p14="http://schemas.microsoft.com/office/powerpoint/2010/main" val="3316920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4DB47-2EE3-C9F3-9B22-FB216F29FC8D}"/>
              </a:ext>
            </a:extLst>
          </p:cNvPr>
          <p:cNvSpPr txBox="1"/>
          <p:nvPr/>
        </p:nvSpPr>
        <p:spPr>
          <a:xfrm>
            <a:off x="3342966" y="380518"/>
            <a:ext cx="5299587" cy="1015663"/>
          </a:xfrm>
          <a:prstGeom prst="rect">
            <a:avLst/>
          </a:prstGeom>
          <a:noFill/>
        </p:spPr>
        <p:txBody>
          <a:bodyPr wrap="square" rtlCol="0">
            <a:spAutoFit/>
          </a:bodyPr>
          <a:lstStyle/>
          <a:p>
            <a:pPr algn="ctr"/>
            <a:r>
              <a:rPr lang="en-IN" sz="6000" b="1" dirty="0">
                <a:solidFill>
                  <a:srgbClr val="002060"/>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DC61FE8E-687E-0D2F-0C3F-A8E1A22DFE6C}"/>
              </a:ext>
            </a:extLst>
          </p:cNvPr>
          <p:cNvSpPr txBox="1"/>
          <p:nvPr/>
        </p:nvSpPr>
        <p:spPr>
          <a:xfrm>
            <a:off x="888589" y="1912375"/>
            <a:ext cx="10414822" cy="3785652"/>
          </a:xfrm>
          <a:prstGeom prst="rect">
            <a:avLst/>
          </a:prstGeom>
          <a:noFill/>
        </p:spPr>
        <p:txBody>
          <a:bodyPr wrap="square" rtlCol="0">
            <a:spAutoFit/>
          </a:bodyPr>
          <a:lstStyle/>
          <a:p>
            <a:pPr algn="just"/>
            <a:r>
              <a:rPr lang="en-US" sz="2000" dirty="0"/>
              <a:t>                   The online administration framework for Agri Equipment rental framework was made to guarantee the productive task and straightforward administration of a government-upheld farming hardware rental business It reduces the manual work. </a:t>
            </a:r>
          </a:p>
          <a:p>
            <a:pPr algn="just"/>
            <a:r>
              <a:rPr lang="en-US" sz="2000" dirty="0"/>
              <a:t>            It reduces the paper work, thus supporting the sustainable environment. It saves time also. Moreover, the proper documentation of whole project is also provided so that any-one can understand the project and can do the necessary changes if required.</a:t>
            </a:r>
          </a:p>
          <a:p>
            <a:pPr algn="just"/>
            <a:r>
              <a:rPr lang="en-US" sz="2000" dirty="0"/>
              <a:t>             This application can be improved in many ways and can be extended to support multiple devices. </a:t>
            </a:r>
          </a:p>
          <a:p>
            <a:pPr algn="just"/>
            <a:r>
              <a:rPr lang="en-US" sz="2000" dirty="0"/>
              <a:t>               The online administration framework for Agri-Equipment rental framework was made to guarantee the productive task and straightforward administration of a government-upheld farming hardware rental business It reduces the manual work. It reduces the paper work, thus supporting the sustainable environment. </a:t>
            </a:r>
            <a:endParaRPr lang="en-IN" sz="2000" dirty="0"/>
          </a:p>
        </p:txBody>
      </p:sp>
    </p:spTree>
    <p:extLst>
      <p:ext uri="{BB962C8B-B14F-4D97-AF65-F5344CB8AC3E}">
        <p14:creationId xmlns:p14="http://schemas.microsoft.com/office/powerpoint/2010/main" val="3640058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DD7F3F-9AB0-134A-F824-5EE066386294}"/>
              </a:ext>
            </a:extLst>
          </p:cNvPr>
          <p:cNvSpPr txBox="1"/>
          <p:nvPr/>
        </p:nvSpPr>
        <p:spPr>
          <a:xfrm>
            <a:off x="3175818" y="363794"/>
            <a:ext cx="5039033" cy="1015663"/>
          </a:xfrm>
          <a:prstGeom prst="rect">
            <a:avLst/>
          </a:prstGeom>
          <a:noFill/>
        </p:spPr>
        <p:txBody>
          <a:bodyPr wrap="square" rtlCol="0">
            <a:spAutoFit/>
          </a:bodyPr>
          <a:lstStyle/>
          <a:p>
            <a:pPr algn="ctr"/>
            <a:r>
              <a:rPr lang="en-IN" sz="6000" b="1" dirty="0">
                <a:solidFill>
                  <a:srgbClr val="002060"/>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References </a:t>
            </a:r>
          </a:p>
        </p:txBody>
      </p:sp>
      <p:sp>
        <p:nvSpPr>
          <p:cNvPr id="3" name="TextBox 2">
            <a:extLst>
              <a:ext uri="{FF2B5EF4-FFF2-40B4-BE49-F238E27FC236}">
                <a16:creationId xmlns:a16="http://schemas.microsoft.com/office/drawing/2014/main" id="{6A4DC879-C8B9-14A0-D683-7445F40940C3}"/>
              </a:ext>
            </a:extLst>
          </p:cNvPr>
          <p:cNvSpPr txBox="1"/>
          <p:nvPr/>
        </p:nvSpPr>
        <p:spPr>
          <a:xfrm>
            <a:off x="988142" y="1696064"/>
            <a:ext cx="10309123" cy="5047536"/>
          </a:xfrm>
          <a:prstGeom prst="rect">
            <a:avLst/>
          </a:prstGeom>
          <a:noFill/>
        </p:spPr>
        <p:txBody>
          <a:bodyPr wrap="square" rtlCol="0">
            <a:spAutoFit/>
          </a:bodyPr>
          <a:lstStyle/>
          <a:p>
            <a:pPr marL="342900" marR="0" lvl="0" indent="-342900" algn="ctr">
              <a:lnSpc>
                <a:spcPct val="150000"/>
              </a:lnSpc>
              <a:spcBef>
                <a:spcPts val="0"/>
              </a:spcBef>
              <a:spcAft>
                <a:spcPts val="0"/>
              </a:spcAft>
              <a:buSzPts val="1600"/>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Farm Business Management: Core Skills by P. L. </a:t>
            </a:r>
            <a:r>
              <a:rPr lang="en-US" sz="1800" dirty="0" err="1">
                <a:effectLst/>
                <a:latin typeface="Times New Roman" panose="02020603050405020304" pitchFamily="18" charset="0"/>
                <a:ea typeface="Times New Roman" panose="02020603050405020304" pitchFamily="18" charset="0"/>
              </a:rPr>
              <a:t>Nuthall</a:t>
            </a:r>
            <a:endParaRPr lang="en-US" sz="1800" dirty="0">
              <a:effectLst/>
              <a:latin typeface="Times New Roman" panose="02020603050405020304" pitchFamily="18" charset="0"/>
              <a:ea typeface="Times New Roman" panose="02020603050405020304" pitchFamily="18" charset="0"/>
            </a:endParaRPr>
          </a:p>
          <a:p>
            <a:pPr marL="0" marR="0" algn="ctr">
              <a:lnSpc>
                <a:spcPct val="150000"/>
              </a:lnSpc>
              <a:spcBef>
                <a:spcPts val="0"/>
              </a:spcBef>
              <a:spcAft>
                <a:spcPts val="0"/>
              </a:spcAft>
            </a:pPr>
            <a:r>
              <a:rPr lang="en-US" sz="1800" u="sng" dirty="0">
                <a:solidFill>
                  <a:schemeClr val="accent3">
                    <a:lumMod val="50000"/>
                  </a:schemeClr>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https://proxy.library.mcgill.ca/login?url=http://www.cabi.org/cabebooks/ebook/20113297684</a:t>
            </a:r>
            <a:endParaRPr lang="en-US" sz="1800" dirty="0">
              <a:solidFill>
                <a:schemeClr val="accent3">
                  <a:lumMod val="50000"/>
                </a:schemeClr>
              </a:solidFill>
              <a:effectLst/>
              <a:latin typeface="Times New Roman" panose="02020603050405020304" pitchFamily="18" charset="0"/>
              <a:ea typeface="Times New Roman" panose="02020603050405020304" pitchFamily="18" charset="0"/>
            </a:endParaRPr>
          </a:p>
          <a:p>
            <a:pPr marL="342900" marR="0" lvl="0" indent="-342900" algn="ctr">
              <a:lnSpc>
                <a:spcPct val="150000"/>
              </a:lnSpc>
              <a:spcBef>
                <a:spcPts val="0"/>
              </a:spcBef>
              <a:spcAft>
                <a:spcPts val="0"/>
              </a:spcAft>
              <a:buSzPts val="1600"/>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Encyclopedia of Agriculture and Food System, edited by N. K. Van </a:t>
            </a:r>
            <a:r>
              <a:rPr lang="en-US" sz="1800" dirty="0" err="1">
                <a:effectLst/>
                <a:latin typeface="Times New Roman" panose="02020603050405020304" pitchFamily="18" charset="0"/>
                <a:ea typeface="Times New Roman" panose="02020603050405020304" pitchFamily="18" charset="0"/>
              </a:rPr>
              <a:t>Alfen</a:t>
            </a:r>
            <a:endParaRPr lang="en-US" sz="1800" dirty="0">
              <a:effectLst/>
              <a:latin typeface="Times New Roman" panose="02020603050405020304" pitchFamily="18" charset="0"/>
              <a:ea typeface="Times New Roman" panose="02020603050405020304" pitchFamily="18" charset="0"/>
            </a:endParaRPr>
          </a:p>
          <a:p>
            <a:pPr algn="ctr"/>
            <a:r>
              <a:rPr lang="en-US" sz="1800" u="sng" kern="0" dirty="0">
                <a:solidFill>
                  <a:schemeClr val="accent3">
                    <a:lumMod val="50000"/>
                  </a:schemeClr>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https://proxy.library.mcgill.ca/login?url=https://www.sciencedirect.com/referencework/9780080931395/encyclopedia-of-agriculture-and-food-systems</a:t>
            </a:r>
            <a:endParaRPr lang="en-US" sz="1800" u="sng" kern="0" dirty="0">
              <a:solidFill>
                <a:schemeClr val="accent3">
                  <a:lumMod val="50000"/>
                </a:schemeClr>
              </a:solidFill>
              <a:effectLst/>
              <a:latin typeface="Times New Roman" panose="02020603050405020304" pitchFamily="18" charset="0"/>
              <a:ea typeface="Times New Roman" panose="02020603050405020304" pitchFamily="18" charset="0"/>
            </a:endParaRPr>
          </a:p>
          <a:p>
            <a:pPr marL="342900" marR="0" lvl="0" indent="-342900" algn="ctr">
              <a:lnSpc>
                <a:spcPct val="150000"/>
              </a:lnSpc>
              <a:spcBef>
                <a:spcPts val="0"/>
              </a:spcBef>
              <a:spcAft>
                <a:spcPts val="0"/>
              </a:spcAft>
              <a:buSzPts val="1600"/>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Agri Farm </a:t>
            </a:r>
            <a:r>
              <a:rPr lang="en-US" sz="1800" dirty="0" err="1">
                <a:effectLst/>
                <a:latin typeface="Times New Roman" panose="02020603050405020304" pitchFamily="18" charset="0"/>
                <a:ea typeface="Times New Roman" panose="02020603050405020304" pitchFamily="18" charset="0"/>
              </a:rPr>
              <a:t>Mangement</a:t>
            </a:r>
            <a:r>
              <a:rPr lang="en-US" sz="1800" dirty="0">
                <a:effectLst/>
                <a:latin typeface="Times New Roman" panose="02020603050405020304" pitchFamily="18" charset="0"/>
                <a:ea typeface="Times New Roman" panose="02020603050405020304" pitchFamily="18" charset="0"/>
              </a:rPr>
              <a:t> System</a:t>
            </a:r>
          </a:p>
          <a:p>
            <a:pPr marL="0" marR="0" algn="ctr">
              <a:lnSpc>
                <a:spcPct val="150000"/>
              </a:lnSpc>
              <a:spcBef>
                <a:spcPts val="0"/>
              </a:spcBef>
              <a:spcAft>
                <a:spcPts val="0"/>
              </a:spcAft>
            </a:pPr>
            <a:r>
              <a:rPr lang="en-US" sz="1800" u="sng" dirty="0">
                <a:solidFill>
                  <a:schemeClr val="accent3">
                    <a:lumMod val="50000"/>
                  </a:schemeClr>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https://www.scribd.com/document/455028052/agri-farm-management-system</a:t>
            </a:r>
            <a:endParaRPr lang="en-US" sz="1800" dirty="0">
              <a:solidFill>
                <a:schemeClr val="accent3">
                  <a:lumMod val="50000"/>
                </a:schemeClr>
              </a:solidFill>
              <a:effectLst/>
              <a:latin typeface="Times New Roman" panose="02020603050405020304" pitchFamily="18" charset="0"/>
              <a:ea typeface="Times New Roman" panose="02020603050405020304" pitchFamily="18" charset="0"/>
            </a:endParaRPr>
          </a:p>
          <a:p>
            <a:pPr marL="342900" marR="0" lvl="0" indent="-342900" algn="ctr">
              <a:lnSpc>
                <a:spcPct val="150000"/>
              </a:lnSpc>
              <a:spcBef>
                <a:spcPts val="0"/>
              </a:spcBef>
              <a:spcAft>
                <a:spcPts val="0"/>
              </a:spcAft>
              <a:buSzPts val="1600"/>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Kheti</a:t>
            </a:r>
            <a:r>
              <a:rPr lang="en-US" sz="1800" dirty="0">
                <a:effectLst/>
                <a:latin typeface="Times New Roman" panose="02020603050405020304" pitchFamily="18" charset="0"/>
                <a:ea typeface="Times New Roman" panose="02020603050405020304" pitchFamily="18" charset="0"/>
              </a:rPr>
              <a:t> Buddy</a:t>
            </a:r>
          </a:p>
          <a:p>
            <a:pPr marL="0" marR="0" algn="ctr">
              <a:lnSpc>
                <a:spcPct val="150000"/>
              </a:lnSpc>
              <a:spcBef>
                <a:spcPts val="0"/>
              </a:spcBef>
              <a:spcAft>
                <a:spcPts val="0"/>
              </a:spcAft>
            </a:pPr>
            <a:r>
              <a:rPr lang="en-US" sz="1800" u="sng" dirty="0">
                <a:solidFill>
                  <a:schemeClr val="accent3">
                    <a:lumMod val="5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https://khetibuddy.com/products/farm-management/ - :~:text=Farm%20management%20software%20can%20help,reduced%20costs%2C%20and%20improved%20yields.</a:t>
            </a:r>
            <a:endParaRPr lang="en-US" sz="1800" dirty="0">
              <a:solidFill>
                <a:schemeClr val="accent3">
                  <a:lumMod val="50000"/>
                </a:schemeClr>
              </a:solidFill>
              <a:effectLst/>
              <a:latin typeface="Times New Roman" panose="02020603050405020304" pitchFamily="18" charset="0"/>
              <a:ea typeface="Times New Roman" panose="02020603050405020304" pitchFamily="18" charset="0"/>
            </a:endParaRPr>
          </a:p>
          <a:p>
            <a:pPr marL="0" marR="0" algn="ctr">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algn="ctr"/>
            <a:endParaRPr lang="en-US" sz="1600" kern="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Graphic 3" descr="Microscope with solid fill">
            <a:extLst>
              <a:ext uri="{FF2B5EF4-FFF2-40B4-BE49-F238E27FC236}">
                <a16:creationId xmlns:a16="http://schemas.microsoft.com/office/drawing/2014/main" id="{304A143B-FE9F-8314-D0E5-DB68C2BC21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8618" y="363794"/>
            <a:ext cx="914400" cy="914400"/>
          </a:xfrm>
          <a:prstGeom prst="rect">
            <a:avLst/>
          </a:prstGeom>
        </p:spPr>
      </p:pic>
    </p:spTree>
    <p:extLst>
      <p:ext uri="{BB962C8B-B14F-4D97-AF65-F5344CB8AC3E}">
        <p14:creationId xmlns:p14="http://schemas.microsoft.com/office/powerpoint/2010/main" val="863067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DBE49DF2-C4C7-4EC0-BF95-00C033956ED5}"/>
              </a:ext>
            </a:extLst>
          </p:cNvPr>
          <p:cNvSpPr>
            <a:spLocks noGrp="1"/>
          </p:cNvSpPr>
          <p:nvPr>
            <p:ph type="title"/>
          </p:nvPr>
        </p:nvSpPr>
        <p:spPr/>
        <p:txBody>
          <a:bodyPr/>
          <a:lstStyle/>
          <a:p>
            <a:r>
              <a:rPr lang="en-US" dirty="0">
                <a:solidFill>
                  <a:schemeClr val="tx2">
                    <a:lumMod val="75000"/>
                    <a:lumOff val="25000"/>
                  </a:schemeClr>
                </a:solidFill>
                <a:latin typeface="Algerian" panose="04020705040A02060702" pitchFamily="82" charset="0"/>
              </a:rPr>
              <a:t>Thank you</a:t>
            </a:r>
          </a:p>
        </p:txBody>
      </p:sp>
      <p:sp>
        <p:nvSpPr>
          <p:cNvPr id="2" name="Subtitle 1">
            <a:extLst>
              <a:ext uri="{FF2B5EF4-FFF2-40B4-BE49-F238E27FC236}">
                <a16:creationId xmlns:a16="http://schemas.microsoft.com/office/drawing/2014/main" id="{39D912AE-424A-49C1-ACDE-5F01791140B1}"/>
              </a:ext>
            </a:extLst>
          </p:cNvPr>
          <p:cNvSpPr>
            <a:spLocks noGrp="1"/>
          </p:cNvSpPr>
          <p:nvPr>
            <p:ph type="subTitle" idx="1"/>
          </p:nvPr>
        </p:nvSpPr>
        <p:spPr>
          <a:xfrm>
            <a:off x="0" y="3531157"/>
            <a:ext cx="6726779" cy="1857066"/>
          </a:xfrm>
        </p:spPr>
        <p:txBody>
          <a:bodyPr/>
          <a:lstStyle/>
          <a:p>
            <a:pPr algn="ctr"/>
            <a:r>
              <a:rPr lang="en-US" sz="3600" b="1" dirty="0">
                <a:latin typeface="Algerian" panose="04020705040A02060702" pitchFamily="82" charset="0"/>
              </a:rPr>
              <a:t>“Farm-Help Management.”</a:t>
            </a:r>
          </a:p>
        </p:txBody>
      </p:sp>
      <p:pic>
        <p:nvPicPr>
          <p:cNvPr id="23" name="Picture Placeholder 22" descr="Person Writing at a desk ">
            <a:extLst>
              <a:ext uri="{FF2B5EF4-FFF2-40B4-BE49-F238E27FC236}">
                <a16:creationId xmlns:a16="http://schemas.microsoft.com/office/drawing/2014/main" id="{AFE73D3A-07DF-48F7-99A6-5D29F73D85C9}"/>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726779" y="376263"/>
            <a:ext cx="5465225" cy="5879389"/>
          </a:xfrm>
        </p:spPr>
      </p:pic>
      <p:pic>
        <p:nvPicPr>
          <p:cNvPr id="6" name="Graphic 5" descr="Robot with solid fill">
            <a:extLst>
              <a:ext uri="{FF2B5EF4-FFF2-40B4-BE49-F238E27FC236}">
                <a16:creationId xmlns:a16="http://schemas.microsoft.com/office/drawing/2014/main" id="{3390E004-C9FB-6661-CA36-5F564D68CB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604" y="632254"/>
            <a:ext cx="1771934" cy="1888125"/>
          </a:xfrm>
          <a:prstGeom prst="rect">
            <a:avLst/>
          </a:prstGeom>
        </p:spPr>
      </p:pic>
      <p:sp>
        <p:nvSpPr>
          <p:cNvPr id="4" name="TextBox 3">
            <a:extLst>
              <a:ext uri="{FF2B5EF4-FFF2-40B4-BE49-F238E27FC236}">
                <a16:creationId xmlns:a16="http://schemas.microsoft.com/office/drawing/2014/main" id="{65ECBBDD-26DC-13BE-2212-97B15ED3278F}"/>
              </a:ext>
            </a:extLst>
          </p:cNvPr>
          <p:cNvSpPr txBox="1"/>
          <p:nvPr/>
        </p:nvSpPr>
        <p:spPr>
          <a:xfrm>
            <a:off x="303099" y="6286186"/>
            <a:ext cx="6120580" cy="369332"/>
          </a:xfrm>
          <a:prstGeom prst="rect">
            <a:avLst/>
          </a:prstGeom>
          <a:noFill/>
        </p:spPr>
        <p:txBody>
          <a:bodyPr wrap="square">
            <a:spAutoFit/>
          </a:bodyPr>
          <a:lstStyle/>
          <a:p>
            <a:r>
              <a:rPr lang="en-US" sz="1800" b="1" i="1" dirty="0">
                <a:solidFill>
                  <a:schemeClr val="tx1">
                    <a:lumMod val="95000"/>
                    <a:lumOff val="5000"/>
                  </a:schemeClr>
                </a:solidFill>
              </a:rPr>
              <a:t>Presented by – Hitesh Prakash Mali</a:t>
            </a:r>
          </a:p>
        </p:txBody>
      </p:sp>
    </p:spTree>
    <p:extLst>
      <p:ext uri="{BB962C8B-B14F-4D97-AF65-F5344CB8AC3E}">
        <p14:creationId xmlns:p14="http://schemas.microsoft.com/office/powerpoint/2010/main" val="1833651384"/>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FF8BDB-383D-8C87-EC98-227DC2D67EB8}"/>
              </a:ext>
            </a:extLst>
          </p:cNvPr>
          <p:cNvSpPr txBox="1"/>
          <p:nvPr/>
        </p:nvSpPr>
        <p:spPr>
          <a:xfrm>
            <a:off x="2949676" y="58846"/>
            <a:ext cx="6636775" cy="1015663"/>
          </a:xfrm>
          <a:prstGeom prst="rect">
            <a:avLst/>
          </a:prstGeom>
          <a:noFill/>
        </p:spPr>
        <p:txBody>
          <a:bodyPr wrap="square" rtlCol="0">
            <a:spAutoFit/>
          </a:bodyPr>
          <a:lstStyle/>
          <a:p>
            <a:pPr algn="ctr"/>
            <a:r>
              <a:rPr lang="en-IN" sz="6000" b="1" dirty="0">
                <a:solidFill>
                  <a:srgbClr val="002060"/>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Proposed System</a:t>
            </a:r>
          </a:p>
        </p:txBody>
      </p:sp>
      <p:sp>
        <p:nvSpPr>
          <p:cNvPr id="3" name="TextBox 2">
            <a:extLst>
              <a:ext uri="{FF2B5EF4-FFF2-40B4-BE49-F238E27FC236}">
                <a16:creationId xmlns:a16="http://schemas.microsoft.com/office/drawing/2014/main" id="{28197BFA-8ADF-5865-3FDA-F5134E7E7DDD}"/>
              </a:ext>
            </a:extLst>
          </p:cNvPr>
          <p:cNvSpPr txBox="1"/>
          <p:nvPr/>
        </p:nvSpPr>
        <p:spPr>
          <a:xfrm>
            <a:off x="796414" y="1297858"/>
            <a:ext cx="10825316" cy="4708981"/>
          </a:xfrm>
          <a:prstGeom prst="rect">
            <a:avLst/>
          </a:prstGeom>
          <a:noFill/>
        </p:spPr>
        <p:txBody>
          <a:bodyPr wrap="square" rtlCol="0">
            <a:spAutoFit/>
          </a:bodyPr>
          <a:lstStyle/>
          <a:p>
            <a:r>
              <a:rPr lang="en-US" dirty="0"/>
              <a:t>           </a:t>
            </a:r>
            <a:r>
              <a:rPr lang="en-US" sz="2000" dirty="0"/>
              <a:t>The proposed system aims to develop a dynamic and user-friendly Management using Python. This project is designed to provide an online platform for a farming system, allowing customers to browse products, place orders, and manage their prescriptions. Technology Stack: </a:t>
            </a:r>
          </a:p>
          <a:p>
            <a:endParaRPr lang="en-US" sz="2000" dirty="0"/>
          </a:p>
          <a:p>
            <a:r>
              <a:rPr lang="en-US" sz="2000" b="1" dirty="0">
                <a:solidFill>
                  <a:srgbClr val="FF0000"/>
                </a:solidFill>
              </a:rPr>
              <a:t>Frontend: </a:t>
            </a:r>
            <a:r>
              <a:rPr lang="en-US" sz="2000" dirty="0"/>
              <a:t>Python and PyQt5 </a:t>
            </a:r>
          </a:p>
          <a:p>
            <a:r>
              <a:rPr lang="en-US" sz="2000" b="1" dirty="0">
                <a:solidFill>
                  <a:srgbClr val="FF0000"/>
                </a:solidFill>
              </a:rPr>
              <a:t>Database: </a:t>
            </a:r>
            <a:r>
              <a:rPr lang="en-US" sz="2000" dirty="0"/>
              <a:t>Firebase Realtime Database </a:t>
            </a:r>
          </a:p>
          <a:p>
            <a:endParaRPr lang="en-US" sz="2000" dirty="0"/>
          </a:p>
          <a:p>
            <a:r>
              <a:rPr lang="en-US" sz="2000" b="1" dirty="0">
                <a:solidFill>
                  <a:srgbClr val="FF0000"/>
                </a:solidFill>
              </a:rPr>
              <a:t>Key Features: </a:t>
            </a:r>
          </a:p>
          <a:p>
            <a:pPr marL="342900" indent="-342900">
              <a:buAutoNum type="arabicPeriod"/>
            </a:pPr>
            <a:r>
              <a:rPr lang="en-US" sz="2000" dirty="0">
                <a:solidFill>
                  <a:srgbClr val="FF0000"/>
                </a:solidFill>
              </a:rPr>
              <a:t>User Authentication: </a:t>
            </a:r>
            <a:r>
              <a:rPr lang="en-US" sz="2000" dirty="0"/>
              <a:t>Secure user registration and login functionalities. Differentiate between customers and administrators with distinct access levels. </a:t>
            </a:r>
          </a:p>
          <a:p>
            <a:pPr marL="342900" indent="-342900">
              <a:buAutoNum type="arabicPeriod"/>
            </a:pPr>
            <a:endParaRPr lang="en-US" sz="2000" dirty="0"/>
          </a:p>
          <a:p>
            <a:r>
              <a:rPr lang="en-US" sz="2000" dirty="0">
                <a:solidFill>
                  <a:srgbClr val="FF0000"/>
                </a:solidFill>
              </a:rPr>
              <a:t>2. Product Catalog:</a:t>
            </a:r>
            <a:r>
              <a:rPr lang="en-US" sz="2000" dirty="0">
                <a:solidFill>
                  <a:srgbClr val="FFFF00"/>
                </a:solidFill>
              </a:rPr>
              <a:t> </a:t>
            </a:r>
            <a:r>
              <a:rPr lang="en-US" sz="2000" dirty="0"/>
              <a:t>Display a comprehensive catalog of Equipment’s, Fertilizers, Land Lease and other Coming Soon products. Include product details, images, and pricing information. </a:t>
            </a:r>
          </a:p>
          <a:p>
            <a:endParaRPr lang="en-US" sz="2000" dirty="0"/>
          </a:p>
          <a:p>
            <a:r>
              <a:rPr lang="en-US" sz="2000" dirty="0">
                <a:solidFill>
                  <a:srgbClr val="FF0000"/>
                </a:solidFill>
              </a:rPr>
              <a:t>3. Shopping Cart and Checkout:</a:t>
            </a:r>
            <a:r>
              <a:rPr lang="en-US" sz="2000" dirty="0"/>
              <a:t> Enable users to add products to a shopping cart for easy     ordering. </a:t>
            </a:r>
            <a:endParaRPr lang="en-IN" sz="2000" dirty="0"/>
          </a:p>
        </p:txBody>
      </p:sp>
    </p:spTree>
    <p:extLst>
      <p:ext uri="{BB962C8B-B14F-4D97-AF65-F5344CB8AC3E}">
        <p14:creationId xmlns:p14="http://schemas.microsoft.com/office/powerpoint/2010/main" val="1970643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336725-890F-2F79-E8A0-2FBDB20783E8}"/>
              </a:ext>
            </a:extLst>
          </p:cNvPr>
          <p:cNvSpPr txBox="1"/>
          <p:nvPr/>
        </p:nvSpPr>
        <p:spPr>
          <a:xfrm>
            <a:off x="2445774" y="189863"/>
            <a:ext cx="7300451" cy="1107996"/>
          </a:xfrm>
          <a:prstGeom prst="rect">
            <a:avLst/>
          </a:prstGeom>
          <a:noFill/>
        </p:spPr>
        <p:txBody>
          <a:bodyPr wrap="square" rtlCol="0">
            <a:spAutoFit/>
          </a:bodyPr>
          <a:lstStyle/>
          <a:p>
            <a:pPr algn="ctr"/>
            <a:r>
              <a:rPr lang="en-IN" sz="6600" b="1" dirty="0">
                <a:solidFill>
                  <a:srgbClr val="002060"/>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Need of the System </a:t>
            </a:r>
          </a:p>
        </p:txBody>
      </p:sp>
      <p:sp>
        <p:nvSpPr>
          <p:cNvPr id="10" name="TextBox 9">
            <a:extLst>
              <a:ext uri="{FF2B5EF4-FFF2-40B4-BE49-F238E27FC236}">
                <a16:creationId xmlns:a16="http://schemas.microsoft.com/office/drawing/2014/main" id="{450E1541-9633-15C3-FB6B-DD0023717497}"/>
              </a:ext>
            </a:extLst>
          </p:cNvPr>
          <p:cNvSpPr txBox="1"/>
          <p:nvPr/>
        </p:nvSpPr>
        <p:spPr>
          <a:xfrm>
            <a:off x="403122" y="1297859"/>
            <a:ext cx="11454581" cy="4893647"/>
          </a:xfrm>
          <a:prstGeom prst="rect">
            <a:avLst/>
          </a:prstGeom>
          <a:noFill/>
        </p:spPr>
        <p:txBody>
          <a:bodyPr wrap="square" rtlCol="0">
            <a:spAutoFit/>
          </a:bodyPr>
          <a:lstStyle/>
          <a:p>
            <a:pPr algn="just"/>
            <a:r>
              <a:rPr lang="en-US" sz="2400" dirty="0"/>
              <a:t>                When creating a Farm-help Management as a app using Python and the </a:t>
            </a:r>
            <a:r>
              <a:rPr lang="en-US" sz="2400" dirty="0" err="1"/>
              <a:t>Php</a:t>
            </a:r>
            <a:r>
              <a:rPr lang="en-US" sz="2400" dirty="0"/>
              <a:t> MySQL server framework, there are several needs and advantages. Here are some key points to consider:</a:t>
            </a:r>
          </a:p>
          <a:p>
            <a:pPr marL="400050" indent="-400050" algn="just">
              <a:buAutoNum type="romanUcPeriod"/>
            </a:pPr>
            <a:r>
              <a:rPr lang="en-US" sz="2400" dirty="0">
                <a:solidFill>
                  <a:srgbClr val="FF0000"/>
                </a:solidFill>
              </a:rPr>
              <a:t>Product Functions: </a:t>
            </a:r>
            <a:r>
              <a:rPr lang="en-US" sz="2400" dirty="0"/>
              <a:t>Agriculture is a labor intensive job and that needs for deployment of machines in the farm. These machines can carry out farming operations much faster than the human labor. But these farming equipment and machinery are often very expensive &amp; not every farmer is able to purchase it. </a:t>
            </a:r>
          </a:p>
          <a:p>
            <a:pPr marL="400050" indent="-400050" algn="just">
              <a:buAutoNum type="romanUcPeriod"/>
            </a:pPr>
            <a:endParaRPr lang="en-US" sz="2400" dirty="0"/>
          </a:p>
          <a:p>
            <a:pPr algn="just"/>
            <a:r>
              <a:rPr lang="en-US" sz="2400" dirty="0">
                <a:solidFill>
                  <a:srgbClr val="FF0000"/>
                </a:solidFill>
              </a:rPr>
              <a:t>II. User Characteristics: </a:t>
            </a:r>
            <a:r>
              <a:rPr lang="en-US" sz="2400" dirty="0"/>
              <a:t>Our design vision is such that the system should do the majority of the work for the user. The user just needs to interact with the system to state their needs.</a:t>
            </a:r>
          </a:p>
          <a:p>
            <a:pPr marL="400050" indent="-400050" algn="just">
              <a:buAutoNum type="romanUcPeriod"/>
            </a:pPr>
            <a:endParaRPr lang="en-US" sz="2400" dirty="0"/>
          </a:p>
          <a:p>
            <a:pPr algn="just"/>
            <a:r>
              <a:rPr lang="en-US" sz="2400" dirty="0"/>
              <a:t> </a:t>
            </a:r>
            <a:r>
              <a:rPr lang="en-US" sz="2400" dirty="0">
                <a:solidFill>
                  <a:srgbClr val="FF0000"/>
                </a:solidFill>
              </a:rPr>
              <a:t>III. Specific Constraints: </a:t>
            </a:r>
            <a:r>
              <a:rPr lang="en-US" sz="2400" dirty="0"/>
              <a:t>With the increasing demand for farming machinery, it can be extremely difficult for equipment rental companies to keep up with mounting needs.</a:t>
            </a:r>
            <a:endParaRPr lang="en-IN" sz="2400" dirty="0"/>
          </a:p>
        </p:txBody>
      </p:sp>
    </p:spTree>
    <p:extLst>
      <p:ext uri="{BB962C8B-B14F-4D97-AF65-F5344CB8AC3E}">
        <p14:creationId xmlns:p14="http://schemas.microsoft.com/office/powerpoint/2010/main" val="995035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BEAE5-8566-73A9-9C2C-DD98FAFF42CA}"/>
              </a:ext>
            </a:extLst>
          </p:cNvPr>
          <p:cNvSpPr txBox="1"/>
          <p:nvPr/>
        </p:nvSpPr>
        <p:spPr>
          <a:xfrm>
            <a:off x="1641987" y="235974"/>
            <a:ext cx="9463548" cy="1754326"/>
          </a:xfrm>
          <a:prstGeom prst="rect">
            <a:avLst/>
          </a:prstGeom>
          <a:noFill/>
        </p:spPr>
        <p:txBody>
          <a:bodyPr wrap="square" rtlCol="0">
            <a:spAutoFit/>
          </a:bodyPr>
          <a:lstStyle/>
          <a:p>
            <a:pPr algn="ctr"/>
            <a:r>
              <a:rPr lang="en-IN" sz="5400" b="1" dirty="0">
                <a:solidFill>
                  <a:srgbClr val="002060"/>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Software &amp; Hardware Requirements</a:t>
            </a:r>
          </a:p>
        </p:txBody>
      </p:sp>
      <p:sp>
        <p:nvSpPr>
          <p:cNvPr id="3" name="TextBox 2">
            <a:extLst>
              <a:ext uri="{FF2B5EF4-FFF2-40B4-BE49-F238E27FC236}">
                <a16:creationId xmlns:a16="http://schemas.microsoft.com/office/drawing/2014/main" id="{3A0A5346-AB34-2067-7FEF-731E7C595E8E}"/>
              </a:ext>
            </a:extLst>
          </p:cNvPr>
          <p:cNvSpPr txBox="1"/>
          <p:nvPr/>
        </p:nvSpPr>
        <p:spPr>
          <a:xfrm>
            <a:off x="1233949" y="2310580"/>
            <a:ext cx="9242322" cy="3908762"/>
          </a:xfrm>
          <a:prstGeom prst="rect">
            <a:avLst/>
          </a:prstGeom>
          <a:noFill/>
        </p:spPr>
        <p:txBody>
          <a:bodyPr wrap="square" rtlCol="0">
            <a:spAutoFit/>
          </a:bodyPr>
          <a:lstStyle/>
          <a:p>
            <a:r>
              <a:rPr lang="en-IN" sz="2800" b="1" dirty="0">
                <a:solidFill>
                  <a:srgbClr val="FF0000"/>
                </a:solidFill>
              </a:rPr>
              <a:t>Software Requirements:</a:t>
            </a:r>
          </a:p>
          <a:p>
            <a:endParaRPr lang="en-IN" sz="2000" dirty="0">
              <a:solidFill>
                <a:srgbClr val="FF0000"/>
              </a:solidFill>
            </a:endParaRPr>
          </a:p>
          <a:p>
            <a:r>
              <a:rPr lang="en-IN" sz="2000" dirty="0">
                <a:solidFill>
                  <a:srgbClr val="FF0000"/>
                </a:solidFill>
              </a:rPr>
              <a:t> 1. Operating System:</a:t>
            </a:r>
            <a:r>
              <a:rPr lang="en-IN" sz="2000" dirty="0"/>
              <a:t> Windows, Linux, or macOS. </a:t>
            </a:r>
          </a:p>
          <a:p>
            <a:endParaRPr lang="en-IN" sz="2000" dirty="0"/>
          </a:p>
          <a:p>
            <a:r>
              <a:rPr lang="en-IN" sz="2000" dirty="0">
                <a:solidFill>
                  <a:srgbClr val="FF0000"/>
                </a:solidFill>
              </a:rPr>
              <a:t>2. Web Browser: </a:t>
            </a:r>
            <a:r>
              <a:rPr lang="en-IN" sz="2000" dirty="0"/>
              <a:t>Latest versions of browsers like Google Chrome, Mozilla Firefox, Safari, or Microsoft Edge. </a:t>
            </a:r>
          </a:p>
          <a:p>
            <a:endParaRPr lang="en-IN" sz="2000" dirty="0"/>
          </a:p>
          <a:p>
            <a:r>
              <a:rPr lang="en-IN" sz="2000" dirty="0">
                <a:solidFill>
                  <a:srgbClr val="FF0000"/>
                </a:solidFill>
              </a:rPr>
              <a:t>3. Text Editor/IDE: </a:t>
            </a:r>
            <a:r>
              <a:rPr lang="en-IN" sz="2000" dirty="0"/>
              <a:t>Choose a code editor or integrated development environment (IDE) for coding in Python or PyQt5. Examples include Visual Studio Code, PyCharm </a:t>
            </a:r>
          </a:p>
          <a:p>
            <a:endParaRPr lang="en-IN" sz="2000" dirty="0"/>
          </a:p>
          <a:p>
            <a:r>
              <a:rPr lang="en-IN" sz="2000" dirty="0">
                <a:solidFill>
                  <a:srgbClr val="FF0000"/>
                </a:solidFill>
              </a:rPr>
              <a:t>4. Database: </a:t>
            </a:r>
            <a:r>
              <a:rPr lang="en-IN" sz="2000" dirty="0"/>
              <a:t>Choose a database backend supported by Firebase Realtime Database. Install and configure it accordingly.</a:t>
            </a:r>
          </a:p>
        </p:txBody>
      </p:sp>
    </p:spTree>
    <p:extLst>
      <p:ext uri="{BB962C8B-B14F-4D97-AF65-F5344CB8AC3E}">
        <p14:creationId xmlns:p14="http://schemas.microsoft.com/office/powerpoint/2010/main" val="240981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4C7B76-FC4B-7061-FD19-08F6B8AABA0D}"/>
              </a:ext>
            </a:extLst>
          </p:cNvPr>
          <p:cNvSpPr txBox="1"/>
          <p:nvPr/>
        </p:nvSpPr>
        <p:spPr>
          <a:xfrm>
            <a:off x="1435509" y="1022555"/>
            <a:ext cx="9802761" cy="4647426"/>
          </a:xfrm>
          <a:prstGeom prst="rect">
            <a:avLst/>
          </a:prstGeom>
          <a:noFill/>
        </p:spPr>
        <p:txBody>
          <a:bodyPr wrap="square" rtlCol="0">
            <a:spAutoFit/>
          </a:bodyPr>
          <a:lstStyle/>
          <a:p>
            <a:r>
              <a:rPr lang="en-US" sz="3200" b="1" dirty="0">
                <a:solidFill>
                  <a:srgbClr val="FF0000"/>
                </a:solidFill>
              </a:rPr>
              <a:t>Hardware Requirements: </a:t>
            </a:r>
          </a:p>
          <a:p>
            <a:endParaRPr lang="en-US" sz="2400" dirty="0"/>
          </a:p>
          <a:p>
            <a:pPr marL="342900" indent="-342900">
              <a:buAutoNum type="arabicPeriod"/>
            </a:pPr>
            <a:r>
              <a:rPr lang="en-US" sz="2400" dirty="0">
                <a:solidFill>
                  <a:srgbClr val="FF0000"/>
                </a:solidFill>
              </a:rPr>
              <a:t>Processor</a:t>
            </a:r>
            <a:r>
              <a:rPr lang="en-US" sz="2400" dirty="0"/>
              <a:t>: A modern multi-core processor for better performance.</a:t>
            </a:r>
          </a:p>
          <a:p>
            <a:endParaRPr lang="en-US" sz="2400" dirty="0"/>
          </a:p>
          <a:p>
            <a:r>
              <a:rPr lang="en-US" sz="2400" dirty="0">
                <a:solidFill>
                  <a:srgbClr val="FF0000"/>
                </a:solidFill>
              </a:rPr>
              <a:t>2. Memory (RAM): </a:t>
            </a:r>
            <a:r>
              <a:rPr lang="en-US" sz="2400" dirty="0"/>
              <a:t>At least 4GB of RAM for a development environment. More       for  production.</a:t>
            </a:r>
          </a:p>
          <a:p>
            <a:endParaRPr lang="en-US" sz="2400" dirty="0"/>
          </a:p>
          <a:p>
            <a:r>
              <a:rPr lang="en-US" sz="2400" dirty="0">
                <a:solidFill>
                  <a:srgbClr val="FF0000"/>
                </a:solidFill>
              </a:rPr>
              <a:t>3. Storage:</a:t>
            </a:r>
            <a:r>
              <a:rPr lang="en-US" sz="2400" dirty="0"/>
              <a:t> Adequate storage space for the operating system, development tools, and 	project files.</a:t>
            </a:r>
          </a:p>
          <a:p>
            <a:endParaRPr lang="en-US" sz="2400" dirty="0"/>
          </a:p>
          <a:p>
            <a:r>
              <a:rPr lang="en-US" sz="2400" dirty="0">
                <a:solidFill>
                  <a:srgbClr val="FF0000"/>
                </a:solidFill>
              </a:rPr>
              <a:t>4. Network Connectivity: </a:t>
            </a:r>
            <a:r>
              <a:rPr lang="en-US" sz="2400" dirty="0"/>
              <a:t>Required for downloading dependencies, updates, and potential 	integration with other systems</a:t>
            </a:r>
            <a:endParaRPr lang="en-IN" sz="2400" dirty="0"/>
          </a:p>
        </p:txBody>
      </p:sp>
    </p:spTree>
    <p:extLst>
      <p:ext uri="{BB962C8B-B14F-4D97-AF65-F5344CB8AC3E}">
        <p14:creationId xmlns:p14="http://schemas.microsoft.com/office/powerpoint/2010/main" val="4055022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D1170-BFBE-E001-78A0-F79A1D12836A}"/>
              </a:ext>
            </a:extLst>
          </p:cNvPr>
          <p:cNvSpPr txBox="1"/>
          <p:nvPr/>
        </p:nvSpPr>
        <p:spPr>
          <a:xfrm>
            <a:off x="2379405" y="0"/>
            <a:ext cx="7649497" cy="1015663"/>
          </a:xfrm>
          <a:prstGeom prst="rect">
            <a:avLst/>
          </a:prstGeom>
          <a:noFill/>
        </p:spPr>
        <p:txBody>
          <a:bodyPr wrap="square" rtlCol="0">
            <a:spAutoFit/>
          </a:bodyPr>
          <a:lstStyle/>
          <a:p>
            <a:pPr algn="ctr"/>
            <a:r>
              <a:rPr lang="en-IN" sz="6000" b="1" dirty="0">
                <a:solidFill>
                  <a:srgbClr val="002060"/>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Database Diagram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7FEFEA-C2F5-CB1E-BBD0-AFD68AF415E2}"/>
                  </a:ext>
                </a:extLst>
              </p:cNvPr>
              <p:cNvSpPr txBox="1"/>
              <p:nvPr/>
            </p:nvSpPr>
            <p:spPr>
              <a:xfrm>
                <a:off x="997974" y="1324868"/>
                <a:ext cx="8239433" cy="379784"/>
              </a:xfrm>
              <a:prstGeom prst="rect">
                <a:avLst/>
              </a:prstGeom>
              <a:noFill/>
            </p:spPr>
            <p:txBody>
              <a:bodyPr wrap="square" rtlCol="0">
                <a:spAutoFit/>
              </a:bodyPr>
              <a:lstStyle/>
              <a:p>
                <a:pPr lvl="1"/>
                <a14:m>
                  <m:oMath xmlns:m="http://schemas.openxmlformats.org/officeDocument/2006/math">
                    <m:sSup>
                      <m:sSupPr>
                        <m:ctrlPr>
                          <a:rPr lang="en-IN"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𝟎</m:t>
                        </m:r>
                      </m:e>
                      <m:sup>
                        <m:r>
                          <a:rPr lang="en-US" b="1" i="1" smtClean="0">
                            <a:solidFill>
                              <a:srgbClr val="FF0000"/>
                            </a:solidFill>
                            <a:latin typeface="Cambria Math" panose="02040503050406030204" pitchFamily="18" charset="0"/>
                          </a:rPr>
                          <m:t>𝒕𝒉</m:t>
                        </m:r>
                      </m:sup>
                    </m:sSup>
                  </m:oMath>
                </a14:m>
                <a:r>
                  <a:rPr lang="en-IN" b="1" dirty="0">
                    <a:solidFill>
                      <a:srgbClr val="FF0000"/>
                    </a:solidFill>
                  </a:rPr>
                  <a:t>Level DFD: </a:t>
                </a:r>
              </a:p>
            </p:txBody>
          </p:sp>
        </mc:Choice>
        <mc:Fallback xmlns="">
          <p:sp>
            <p:nvSpPr>
              <p:cNvPr id="3" name="TextBox 2">
                <a:extLst>
                  <a:ext uri="{FF2B5EF4-FFF2-40B4-BE49-F238E27FC236}">
                    <a16:creationId xmlns:a16="http://schemas.microsoft.com/office/drawing/2014/main" id="{F27FEFEA-C2F5-CB1E-BBD0-AFD68AF415E2}"/>
                  </a:ext>
                </a:extLst>
              </p:cNvPr>
              <p:cNvSpPr txBox="1">
                <a:spLocks noRot="1" noChangeAspect="1" noMove="1" noResize="1" noEditPoints="1" noAdjustHandles="1" noChangeArrowheads="1" noChangeShapeType="1" noTextEdit="1"/>
              </p:cNvSpPr>
              <p:nvPr/>
            </p:nvSpPr>
            <p:spPr>
              <a:xfrm>
                <a:off x="997974" y="1324868"/>
                <a:ext cx="8239433" cy="379784"/>
              </a:xfrm>
              <a:prstGeom prst="rect">
                <a:avLst/>
              </a:prstGeom>
              <a:blipFill>
                <a:blip r:embed="rId2"/>
                <a:stretch>
                  <a:fillRect t="-4762" b="-2381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49D692B-BF19-23C0-155C-AE3972AC5E2E}"/>
              </a:ext>
            </a:extLst>
          </p:cNvPr>
          <p:cNvPicPr>
            <a:picLocks noChangeAspect="1"/>
          </p:cNvPicPr>
          <p:nvPr/>
        </p:nvPicPr>
        <p:blipFill>
          <a:blip r:embed="rId3"/>
          <a:stretch>
            <a:fillRect/>
          </a:stretch>
        </p:blipFill>
        <p:spPr>
          <a:xfrm>
            <a:off x="849085" y="2013857"/>
            <a:ext cx="10493830" cy="4082143"/>
          </a:xfrm>
          <a:prstGeom prst="rect">
            <a:avLst/>
          </a:prstGeom>
        </p:spPr>
      </p:pic>
    </p:spTree>
    <p:extLst>
      <p:ext uri="{BB962C8B-B14F-4D97-AF65-F5344CB8AC3E}">
        <p14:creationId xmlns:p14="http://schemas.microsoft.com/office/powerpoint/2010/main" val="10655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4905479-6514-882C-0401-A7F5699D3996}"/>
                  </a:ext>
                </a:extLst>
              </p:cNvPr>
              <p:cNvSpPr txBox="1"/>
              <p:nvPr/>
            </p:nvSpPr>
            <p:spPr>
              <a:xfrm>
                <a:off x="1263445" y="407759"/>
                <a:ext cx="8878529" cy="400110"/>
              </a:xfrm>
              <a:prstGeom prst="rect">
                <a:avLst/>
              </a:prstGeom>
              <a:noFill/>
            </p:spPr>
            <p:txBody>
              <a:bodyPr wrap="square" rtlCol="0">
                <a:spAutoFit/>
              </a:bodyPr>
              <a:lstStyle/>
              <a:p>
                <a:r>
                  <a:rPr lang="en-IN" sz="2000" b="1" dirty="0">
                    <a:solidFill>
                      <a:srgbClr val="FF0000"/>
                    </a:solidFill>
                  </a:rPr>
                  <a:t> </a:t>
                </a:r>
                <a14:m>
                  <m:oMath xmlns:m="http://schemas.openxmlformats.org/officeDocument/2006/math">
                    <m:sSup>
                      <m:sSupPr>
                        <m:ctrlPr>
                          <a:rPr lang="en-IN" sz="2000" b="1" i="1" smtClean="0">
                            <a:solidFill>
                              <a:srgbClr val="FF0000"/>
                            </a:solidFill>
                            <a:latin typeface="Cambria Math" panose="02040503050406030204" pitchFamily="18" charset="0"/>
                          </a:rPr>
                        </m:ctrlPr>
                      </m:sSupPr>
                      <m:e>
                        <m:r>
                          <a:rPr lang="en-US" sz="2000" b="1" i="1" smtClean="0">
                            <a:solidFill>
                              <a:srgbClr val="FF0000"/>
                            </a:solidFill>
                            <a:latin typeface="Cambria Math" panose="02040503050406030204" pitchFamily="18" charset="0"/>
                          </a:rPr>
                          <m:t>𝟏</m:t>
                        </m:r>
                      </m:e>
                      <m:sup>
                        <m:r>
                          <a:rPr lang="en-US" sz="2000" b="1" i="1" smtClean="0">
                            <a:solidFill>
                              <a:srgbClr val="FF0000"/>
                            </a:solidFill>
                            <a:latin typeface="Cambria Math" panose="02040503050406030204" pitchFamily="18" charset="0"/>
                          </a:rPr>
                          <m:t>𝒔𝒕</m:t>
                        </m:r>
                      </m:sup>
                    </m:sSup>
                  </m:oMath>
                </a14:m>
                <a:r>
                  <a:rPr lang="en-IN" sz="2000" b="1" dirty="0">
                    <a:solidFill>
                      <a:srgbClr val="FF0000"/>
                    </a:solidFill>
                  </a:rPr>
                  <a:t> Level DFD: </a:t>
                </a:r>
              </a:p>
            </p:txBody>
          </p:sp>
        </mc:Choice>
        <mc:Fallback xmlns="">
          <p:sp>
            <p:nvSpPr>
              <p:cNvPr id="2" name="TextBox 1">
                <a:extLst>
                  <a:ext uri="{FF2B5EF4-FFF2-40B4-BE49-F238E27FC236}">
                    <a16:creationId xmlns:a16="http://schemas.microsoft.com/office/drawing/2014/main" id="{94905479-6514-882C-0401-A7F5699D3996}"/>
                  </a:ext>
                </a:extLst>
              </p:cNvPr>
              <p:cNvSpPr txBox="1">
                <a:spLocks noRot="1" noChangeAspect="1" noMove="1" noResize="1" noEditPoints="1" noAdjustHandles="1" noChangeArrowheads="1" noChangeShapeType="1" noTextEdit="1"/>
              </p:cNvSpPr>
              <p:nvPr/>
            </p:nvSpPr>
            <p:spPr>
              <a:xfrm>
                <a:off x="1263445" y="407759"/>
                <a:ext cx="8878529" cy="400110"/>
              </a:xfrm>
              <a:prstGeom prst="rect">
                <a:avLst/>
              </a:prstGeom>
              <a:blipFill>
                <a:blip r:embed="rId2"/>
                <a:stretch>
                  <a:fillRect t="-9091" b="-257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78BDBC3-4D50-4F85-00B8-D248CDA3AA3B}"/>
              </a:ext>
            </a:extLst>
          </p:cNvPr>
          <p:cNvPicPr>
            <a:picLocks noChangeAspect="1"/>
          </p:cNvPicPr>
          <p:nvPr/>
        </p:nvPicPr>
        <p:blipFill>
          <a:blip r:embed="rId3"/>
          <a:stretch>
            <a:fillRect/>
          </a:stretch>
        </p:blipFill>
        <p:spPr>
          <a:xfrm>
            <a:off x="2553862" y="1001987"/>
            <a:ext cx="6592661" cy="5074347"/>
          </a:xfrm>
          <a:prstGeom prst="rect">
            <a:avLst/>
          </a:prstGeom>
        </p:spPr>
      </p:pic>
    </p:spTree>
    <p:extLst>
      <p:ext uri="{BB962C8B-B14F-4D97-AF65-F5344CB8AC3E}">
        <p14:creationId xmlns:p14="http://schemas.microsoft.com/office/powerpoint/2010/main" val="6917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917084-9806-9A46-8545-082B4E45B38B}"/>
              </a:ext>
            </a:extLst>
          </p:cNvPr>
          <p:cNvSpPr txBox="1"/>
          <p:nvPr/>
        </p:nvSpPr>
        <p:spPr>
          <a:xfrm>
            <a:off x="1297858" y="242016"/>
            <a:ext cx="7688826" cy="461665"/>
          </a:xfrm>
          <a:prstGeom prst="rect">
            <a:avLst/>
          </a:prstGeom>
          <a:noFill/>
        </p:spPr>
        <p:txBody>
          <a:bodyPr wrap="square" rtlCol="0">
            <a:spAutoFit/>
          </a:bodyPr>
          <a:lstStyle/>
          <a:p>
            <a:r>
              <a:rPr lang="en-IN" sz="2400" b="1" dirty="0">
                <a:solidFill>
                  <a:srgbClr val="FF0000"/>
                </a:solidFill>
              </a:rPr>
              <a:t>ER Diagram:</a:t>
            </a:r>
          </a:p>
        </p:txBody>
      </p:sp>
      <p:pic>
        <p:nvPicPr>
          <p:cNvPr id="4" name="Picture 3">
            <a:extLst>
              <a:ext uri="{FF2B5EF4-FFF2-40B4-BE49-F238E27FC236}">
                <a16:creationId xmlns:a16="http://schemas.microsoft.com/office/drawing/2014/main" id="{13D7A578-ED72-CFBF-F68A-4F4B8BDDED93}"/>
              </a:ext>
            </a:extLst>
          </p:cNvPr>
          <p:cNvPicPr>
            <a:picLocks noChangeAspect="1"/>
          </p:cNvPicPr>
          <p:nvPr/>
        </p:nvPicPr>
        <p:blipFill>
          <a:blip r:embed="rId2"/>
          <a:stretch>
            <a:fillRect/>
          </a:stretch>
        </p:blipFill>
        <p:spPr>
          <a:xfrm>
            <a:off x="1401097" y="951838"/>
            <a:ext cx="8952271" cy="5360471"/>
          </a:xfrm>
          <a:prstGeom prst="rect">
            <a:avLst/>
          </a:prstGeom>
        </p:spPr>
      </p:pic>
    </p:spTree>
    <p:extLst>
      <p:ext uri="{BB962C8B-B14F-4D97-AF65-F5344CB8AC3E}">
        <p14:creationId xmlns:p14="http://schemas.microsoft.com/office/powerpoint/2010/main" val="246937340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403</TotalTime>
  <Words>993</Words>
  <Application>Microsoft Office PowerPoint</Application>
  <PresentationFormat>Widescreen</PresentationFormat>
  <Paragraphs>87</Paragraphs>
  <Slides>27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Algerian</vt:lpstr>
      <vt:lpstr>Aptos</vt:lpstr>
      <vt:lpstr>Arial</vt:lpstr>
      <vt:lpstr>Calibri</vt:lpstr>
      <vt:lpstr>Cambria Math</vt:lpstr>
      <vt:lpstr>Gill Sans MT</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Pratik Chauke</dc:creator>
  <cp:lastModifiedBy>Hitesh Mali</cp:lastModifiedBy>
  <cp:revision>17</cp:revision>
  <dcterms:created xsi:type="dcterms:W3CDTF">2024-05-04T12:41:52Z</dcterms:created>
  <dcterms:modified xsi:type="dcterms:W3CDTF">2024-05-07T09:17:55Z</dcterms:modified>
</cp:coreProperties>
</file>